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8" r:id="rId2"/>
    <p:sldMasterId id="2147483736" r:id="rId3"/>
    <p:sldMasterId id="2147483754" r:id="rId4"/>
    <p:sldMasterId id="2147483806" r:id="rId5"/>
    <p:sldMasterId id="2147483883" r:id="rId6"/>
    <p:sldMasterId id="2147483895" r:id="rId7"/>
  </p:sldMasterIdLst>
  <p:notesMasterIdLst>
    <p:notesMasterId r:id="rId27"/>
  </p:notesMasterIdLst>
  <p:handoutMasterIdLst>
    <p:handoutMasterId r:id="rId28"/>
  </p:handoutMasterIdLst>
  <p:sldIdLst>
    <p:sldId id="262" r:id="rId8"/>
    <p:sldId id="343" r:id="rId9"/>
    <p:sldId id="261" r:id="rId10"/>
    <p:sldId id="344" r:id="rId11"/>
    <p:sldId id="345" r:id="rId12"/>
    <p:sldId id="339" r:id="rId13"/>
    <p:sldId id="342" r:id="rId14"/>
    <p:sldId id="353" r:id="rId15"/>
    <p:sldId id="357" r:id="rId16"/>
    <p:sldId id="256" r:id="rId17"/>
    <p:sldId id="358" r:id="rId18"/>
    <p:sldId id="360" r:id="rId19"/>
    <p:sldId id="362" r:id="rId20"/>
    <p:sldId id="348" r:id="rId21"/>
    <p:sldId id="361" r:id="rId22"/>
    <p:sldId id="365" r:id="rId23"/>
    <p:sldId id="350" r:id="rId24"/>
    <p:sldId id="375" r:id="rId25"/>
    <p:sldId id="352" r:id="rId26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925CA5DD-65D3-41C6-9065-5985F33EEC7B}">
          <p14:sldIdLst>
            <p14:sldId id="262"/>
            <p14:sldId id="343"/>
            <p14:sldId id="261"/>
            <p14:sldId id="344"/>
            <p14:sldId id="345"/>
            <p14:sldId id="339"/>
            <p14:sldId id="342"/>
            <p14:sldId id="353"/>
            <p14:sldId id="357"/>
            <p14:sldId id="256"/>
            <p14:sldId id="358"/>
            <p14:sldId id="360"/>
            <p14:sldId id="362"/>
            <p14:sldId id="348"/>
            <p14:sldId id="361"/>
            <p14:sldId id="365"/>
            <p14:sldId id="350"/>
            <p14:sldId id="375"/>
            <p14:sldId id="352"/>
          </p14:sldIdLst>
        </p14:section>
        <p14:section name="Contents" id="{0B9FCFAF-D713-4DA8-A630-D85521B2E1B1}">
          <p14:sldIdLst/>
        </p14:section>
        <p14:section name="Dividers" id="{8AB04507-6E38-40E7-88CA-DD88C7D94B43}">
          <p14:sldIdLst/>
        </p14:section>
        <p14:section name="Main Section" id="{36721FBF-9204-4FD9-89B5-227B5D96368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DFD"/>
    <a:srgbClr val="F3E2E6"/>
    <a:srgbClr val="F6ACB6"/>
    <a:srgbClr val="EBEBEB"/>
    <a:srgbClr val="630019"/>
    <a:srgbClr val="D7153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4" autoAdjust="0"/>
    <p:restoredTop sz="95497" autoAdjust="0"/>
  </p:normalViewPr>
  <p:slideViewPr>
    <p:cSldViewPr snapToGrid="0">
      <p:cViewPr varScale="1">
        <p:scale>
          <a:sx n="122" d="100"/>
          <a:sy n="122" d="100"/>
        </p:scale>
        <p:origin x="662" y="-62"/>
      </p:cViewPr>
      <p:guideLst/>
    </p:cSldViewPr>
  </p:slideViewPr>
  <p:outlineViewPr>
    <p:cViewPr>
      <p:scale>
        <a:sx n="33" d="100"/>
        <a:sy n="33" d="100"/>
      </p:scale>
      <p:origin x="0" y="-52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1773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F5A19-4E20-4EDB-9EC8-DF02AC748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4FC2-E151-470D-9291-01D2A5A6D3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4B7B-ADA4-42BE-A113-1D67CA67812F}" type="datetimeFigureOut">
              <a:rPr lang="en-AU" smtClean="0"/>
              <a:t>12/10/2023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7DE46-ED0B-49F3-8199-C129451A4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A6684-5527-4DB9-88B5-C4F66FB5F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8501-5769-46EC-B8B9-363B75FA99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793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825C-382E-4C1A-82AB-BCE4AFD21ABE}" type="datetimeFigureOut">
              <a:rPr lang="en-AU" smtClean="0"/>
              <a:t>12/10/2023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158C4-A119-4B78-9DE8-A50001BC31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10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531673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902386"/>
      </p:ext>
    </p:extLst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CB3EFF-E97A-8AC7-E56A-52C662D72741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DA10C4-68E1-BED5-561E-0A1187936304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930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570985"/>
      </p:ext>
    </p:extLst>
  </p:cSld>
  <p:clrMapOvr>
    <a:masterClrMapping/>
  </p:clrMapOvr>
  <p:hf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C62FE0-267F-A937-DC41-8EB72F4D06DA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01EACD-3987-508D-1833-6C668BE0B9A1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34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F8AE22-0C9F-E9D1-2004-B2DB311D3948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F48330-7310-627F-CAC9-9E1FDBE69D06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7552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4351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90006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081784"/>
      </p:ext>
    </p:extLst>
  </p:cSld>
  <p:clrMapOvr>
    <a:masterClrMapping/>
  </p:clrMapOvr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047182"/>
      </p:ext>
    </p:extLst>
  </p:cSld>
  <p:clrMapOvr>
    <a:masterClrMapping/>
  </p:clrMapOvr>
  <p:hf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7669024"/>
      </p:ext>
    </p:extLst>
  </p:cSld>
  <p:clrMapOvr>
    <a:masterClrMapping/>
  </p:clrMapOvr>
  <p:hf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9234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8529913"/>
      </p:ext>
    </p:extLst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703261"/>
      </p:ext>
    </p:extLst>
  </p:cSld>
  <p:clrMapOvr>
    <a:masterClrMapping/>
  </p:clrMapOvr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F31B3F-6D86-2A02-35E6-4E209444B49D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6438B0-8C22-EA2F-EF80-FB2141DEC9EC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1413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371453"/>
      </p:ext>
    </p:extLst>
  </p:cSld>
  <p:clrMapOvr>
    <a:masterClrMapping/>
  </p:clrMapOvr>
  <p:hf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57893A-88C2-C724-4302-F834AC50A7BD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0EC080-ABA5-9382-0E1E-08794F8C0A26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942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83E9A10-B2F4-A7D8-C51F-A283CECA15DB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4F63CA-8FE2-26CA-6941-772C5C500A9C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6734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407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37896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3914338"/>
      </p:ext>
    </p:extLst>
  </p:cSld>
  <p:clrMapOvr>
    <a:masterClrMapping/>
  </p:clrMapOvr>
  <p:hf hd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564427"/>
      </p:ext>
    </p:extLst>
  </p:cSld>
  <p:clrMapOvr>
    <a:masterClrMapping/>
  </p:clrMapOvr>
  <p:hf hd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838847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029473"/>
      </p:ext>
    </p:extLst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177929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328501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9314319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451224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624448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5274091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78588" cy="418557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26425"/>
            <a:ext cx="3567113" cy="409575"/>
          </a:xfrm>
        </p:spPr>
        <p:txBody>
          <a:bodyPr anchor="b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Image caption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6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03364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ED5CD2-2314-016C-3AA5-8DAA4942E780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27D502-AAF3-FB3C-BE1A-1A323C55881B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286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69DA7-C783-E309-1A5F-0B163576825D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302A7A-C6C8-7280-4F3E-32A40FC6588E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718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7163010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0BAFCD-07FE-D0BA-176C-67DAC0E767B3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B1E1BA-2CA1-5A9C-914E-74538E99F041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8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0D5FB2-1155-64A4-3462-B4BA54D453B3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40058-0646-0E62-571F-A0AC2DFB18D3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32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8877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396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1496557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896790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0345761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454641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4828560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303877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0091069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501657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9272376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3501140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9903604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0875943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365767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5498801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850083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4F0F8D-5322-7B2F-7518-5E2365EAE967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CC57D4-D5A1-1A65-A024-0E95F97B252E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579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509804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9833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4232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84405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9254625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7988161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6459033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2504914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2144309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347425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E94501-902C-9218-5FDA-39E630C6A528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F638CF-6D13-E16F-CBF0-9924F7D61976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71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1797534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23371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3944931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973771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4823815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222293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260248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807554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773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572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839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3847037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0405637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6438620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3700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8594680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8819807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8149700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189504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9832840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078608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5264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78B7-23D1-AA7A-EC08-12C533BEC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0C863-9474-FE21-FDE3-B1812398B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47A07-673E-A10B-9F31-771A0A87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CA470-057A-2088-055B-A6FC8F06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2B1D7-B3AA-0CCC-14C2-A9689F30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4818795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05CF-9DB9-CDE6-B650-1E2E0032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CF21C-6A86-1E77-0000-8772D6B2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89A2F-8F1E-5022-C122-3C07497E9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21385-2684-7E37-0495-C36DCA24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6843-F3B4-9C1C-A7B7-B82B5625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6DE18A-9D58-398A-EFB4-1CE399EE82B9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D94568-7FE5-E2E0-5802-B5F7EA8B870F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8131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A18E-6109-033E-D9FE-7467A73D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0F046-B04E-0ECE-EFB6-96BA9AE12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28067-423D-6700-CE0E-516C7F59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1006C-1482-4D05-6A11-E21C318F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56A7F-9749-2759-703E-FCEE2ED9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1178197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2093C-0905-A3DD-7151-34A59FDB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AA878-859A-B588-D25C-DD65E6FE1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949EE-F97F-2FA9-FBBA-CFB989FEC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8DF11-55BC-E593-0BA4-52F5A0F0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9DC19-2BD0-A05D-8D82-C45E676E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A683E-B34A-8482-3CC5-7F99BF02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389F2F-DDDB-3F87-2B4B-2386277A2E6E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A54C9-C1CA-6F1A-F23E-097202C43CA7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9986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6497-F780-088C-C8FE-BBA85D49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7ACBD-4633-07ED-CE99-6D5ED2189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6DE24-2008-D2E4-9697-25E68F9FC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A1F0F-FEF0-AE7C-0708-938788B6F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B289D-AF00-62E3-7BD3-DF12C1EC2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288CCB-419B-22A1-A7AB-FF493960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B20D6-6659-327F-401E-3F3B1D4B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FC6BA-2686-4B23-DD5C-A61741C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8B65B4-491E-1C69-DA8E-976447FAB47C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CC96DD-95DA-78DC-6F98-257B5D228417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517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6B17-8831-A6DA-D322-FCF0E2B8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E74C71-2528-9F99-63D2-674BA97A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D20B2-D8AA-7762-8CC1-73443CE4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144B0-6FEA-2928-ACF8-4050700E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6420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E4506-9447-F75B-3285-6E079374D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B6756-7754-A77D-C5AB-A1C36D9A3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689FB-FFC0-2E62-EEFA-B2E55D24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2150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9E7D-ED6A-CD90-1935-8ED4F701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093E4-0619-17BD-DAF2-7987B146E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F1160-751B-4C59-5194-258332C91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AAA5E-B1CB-DC98-5E7A-7B8C13A1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AF630-FD7C-381F-5913-EEC22421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B684A-FFEE-D21C-F70F-9D187D8C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8251878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B866-F60E-64E7-61F9-F74A4208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49E838-7B79-22C4-C2F9-FF8A6FB7F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E17AF-A1C1-5C56-338D-BE953EDCD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C851B-962C-F18C-C705-780C1621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57299-9769-2125-A41D-B0F988B79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26C0E-CD8A-0AE6-5FCA-7E24D77E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27628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3880-A53B-C44A-0A1A-AEAE2BF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7DF24-7372-8987-D5A4-62038F0FA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4FF28-2A1A-4623-2513-EA0664DE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079A-58A0-40AD-89B6-33EE1B8C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B4B54-44E5-82B5-BBF9-97EEC96B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406901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0855969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82F5E7-5FB5-CD81-274E-414E1BDBB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D79C5-9206-0868-B9D9-09833A53F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962AF-C193-AFBE-9A61-8420E8CC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F2176-5AF7-CBBB-BBA4-04E165C2B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69977-AAC2-A865-D7A8-B6822831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3194315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00000" y="3924000"/>
            <a:ext cx="2338228" cy="10629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39048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06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9998" y="359999"/>
            <a:ext cx="6964836" cy="2917763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9" y="4403188"/>
            <a:ext cx="5135997" cy="1176813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0" y="5940000"/>
            <a:ext cx="3600000" cy="5580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64834" y="5781821"/>
            <a:ext cx="2700000" cy="744977"/>
          </a:xfrm>
        </p:spPr>
        <p:txBody>
          <a:bodyPr anchor="b">
            <a:noAutofit/>
          </a:bodyPr>
          <a:lstStyle>
            <a:lvl1pPr algn="r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3456000" y="388136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1135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926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20000" y="3960000"/>
            <a:ext cx="1892926" cy="11768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109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0741897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284000"/>
            <a:ext cx="27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1089858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000" y="4284000"/>
            <a:ext cx="2700000" cy="108985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57456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330000"/>
            <a:ext cx="12192001" cy="3528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A6961-24E6-4839-AA27-A340B1809347}"/>
              </a:ext>
            </a:extLst>
          </p:cNvPr>
          <p:cNvSpPr/>
          <p:nvPr userDrawn="1"/>
        </p:nvSpPr>
        <p:spPr>
          <a:xfrm>
            <a:off x="-1" y="0"/>
            <a:ext cx="12192001" cy="156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1566000"/>
            <a:ext cx="12192001" cy="17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8925" y="4071600"/>
            <a:ext cx="2778613" cy="27864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1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4614E832-4BCC-4853-BB8C-E93D74BE5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737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104000"/>
            <a:ext cx="10242886" cy="1009606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52000"/>
            <a:ext cx="10242886" cy="52371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60000"/>
            <a:ext cx="2778613" cy="27864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2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0FCFB7-2251-4DE7-B878-A07B57992F00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27C4C535-7E4B-4B48-BCD8-F680CCDFE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49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/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800001"/>
            <a:ext cx="11447462" cy="440999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51723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620000"/>
            <a:ext cx="11447462" cy="4500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72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40000"/>
            <a:ext cx="6612000" cy="3960000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40000"/>
            <a:ext cx="468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99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0225936"/>
      </p:ext>
    </p:extLst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78588" cy="418557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26425"/>
            <a:ext cx="3567113" cy="409575"/>
          </a:xfrm>
        </p:spPr>
        <p:txBody>
          <a:bodyPr anchor="b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Image caption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93420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1"/>
            <a:ext cx="8532000" cy="2499670"/>
          </a:xfrm>
        </p:spPr>
        <p:txBody>
          <a:bodyPr numCol="3" spcCol="18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B6CEC-BF4E-4B7E-BF6A-CACDC5381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99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76800"/>
            <a:ext cx="5658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2000"/>
            <a:ext cx="5639998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7729" y="1749600"/>
            <a:ext cx="2744268" cy="90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Caption</a:t>
            </a:r>
            <a:endParaRPr lang="en-AU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89476"/>
            <a:ext cx="5658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76800"/>
            <a:ext cx="5976000" cy="471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50978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2520000" cy="1009652"/>
          </a:xfrm>
        </p:spPr>
        <p:txBody>
          <a:bodyPr>
            <a:normAutofit/>
          </a:bodyPr>
          <a:lstStyle>
            <a:lvl1pPr>
              <a:defRPr sz="1600">
                <a:latin typeface="Public Sans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726895"/>
          </a:xfrm>
        </p:spPr>
        <p:txBody>
          <a:bodyPr numCol="1" spcCol="180000"/>
          <a:lstStyle>
            <a:lvl1pPr>
              <a:defRPr sz="3600"/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738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7560000" cy="1009652"/>
          </a:xfrm>
        </p:spPr>
        <p:txBody>
          <a:bodyPr numCol="2" spcCol="180000">
            <a:norm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21707E-ED45-4C2A-9328-C747C8E2B09F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000" y="1611825"/>
            <a:ext cx="8478000" cy="4688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884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4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E5D367-3ECD-4D95-8593-6E37E7633C61}"/>
              </a:ext>
            </a:extLst>
          </p:cNvPr>
          <p:cNvSpPr/>
          <p:nvPr userDrawn="1"/>
        </p:nvSpPr>
        <p:spPr>
          <a:xfrm>
            <a:off x="0" y="1584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AEF18-0048-410F-AB0A-6EBF9EE73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1728000"/>
            <a:ext cx="2736000" cy="44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CE6DB5-6EC9-4FCA-8E33-1569637E9B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2345" y="1728788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A0EE890-674F-4513-9B6E-9E8A4D4EE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0000" y="4120295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5F3C85-5357-43EC-A1C1-36604BBB1AF2}"/>
              </a:ext>
            </a:extLst>
          </p:cNvPr>
          <p:cNvCxnSpPr/>
          <p:nvPr userDrawn="1"/>
        </p:nvCxnSpPr>
        <p:spPr>
          <a:xfrm>
            <a:off x="3259354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057F61-0899-4B7C-BD2B-3738152A2B7E}"/>
              </a:ext>
            </a:extLst>
          </p:cNvPr>
          <p:cNvCxnSpPr>
            <a:cxnSpLocks/>
          </p:cNvCxnSpPr>
          <p:nvPr userDrawn="1"/>
        </p:nvCxnSpPr>
        <p:spPr>
          <a:xfrm flipH="1">
            <a:off x="3420000" y="3929035"/>
            <a:ext cx="19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90CB6B-A391-4BF9-8C5A-B72CA862E5A9}"/>
              </a:ext>
            </a:extLst>
          </p:cNvPr>
          <p:cNvCxnSpPr/>
          <p:nvPr userDrawn="1"/>
        </p:nvCxnSpPr>
        <p:spPr>
          <a:xfrm>
            <a:off x="5529336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242911-8827-4F09-B4C0-F5B40262A31E}"/>
              </a:ext>
            </a:extLst>
          </p:cNvPr>
          <p:cNvCxnSpPr/>
          <p:nvPr userDrawn="1"/>
        </p:nvCxnSpPr>
        <p:spPr>
          <a:xfrm>
            <a:off x="8375318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F3CABFF-021D-4DB0-B816-0E2C407AA3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92327" y="2103123"/>
            <a:ext cx="2520000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8" name="Content Placeholder 26">
            <a:extLst>
              <a:ext uri="{FF2B5EF4-FFF2-40B4-BE49-F238E27FC236}">
                <a16:creationId xmlns:a16="http://schemas.microsoft.com/office/drawing/2014/main" id="{F3D2FA77-52F3-471B-A291-EED89A0DE6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38308" y="2103123"/>
            <a:ext cx="3269692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4CE82D-B1F3-42D5-BFC4-5FF9241B02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44345" y="2286788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FD821410-29F3-4DF7-B1BB-8609C9096E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42000" y="4678295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77997327-1253-41DB-B0DD-0A414715E9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87236" y="1728788"/>
            <a:ext cx="2520000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Heading here</a:t>
            </a:r>
            <a:endParaRPr lang="en-AU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A7A3DE4-B76A-4DA3-9340-FFAA6B8830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28459" y="1728788"/>
            <a:ext cx="3303177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Heading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136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53136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8000"/>
            <a:ext cx="4679995" cy="2221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4093697"/>
            <a:ext cx="4679994" cy="19483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53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9" y="6173999"/>
            <a:ext cx="4703999" cy="18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Figure</a:t>
            </a:r>
            <a:endParaRPr lang="en-A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59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96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72000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8928000" y="3330000"/>
            <a:ext cx="0" cy="298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54163"/>
            <a:ext cx="7560000" cy="3938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15425" y="3330000"/>
            <a:ext cx="2716213" cy="21627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627688"/>
            <a:ext cx="7560000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3533" y="5627688"/>
            <a:ext cx="2716213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25962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1A3F1C1-3AA5-49E1-9481-3B7111F8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1276FF-A829-4228-B12D-1EEE42C2AB11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21837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image" Target="../media/image7.png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5E429-574D-F3EA-D0FF-BC4EC2B07DFB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9E453-0276-195D-D1A9-FB7741FB2AD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AF0F38CB-1A0D-D154-7098-45A5418165B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3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72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58C6F-93BE-83B2-4DC5-0CCB9B237BAD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AA6EB2-26D6-D176-FC1B-623D2A73D38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11" name="Picture 10" descr="NSW Government logo">
            <a:extLst>
              <a:ext uri="{FF2B5EF4-FFF2-40B4-BE49-F238E27FC236}">
                <a16:creationId xmlns:a16="http://schemas.microsoft.com/office/drawing/2014/main" id="{AC8015AA-8104-CC82-C009-F4803C0A721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7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847CD-D00C-86C8-27C3-8BFB615E9830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06179-6204-49FC-4DFA-BB003C27991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F2930513-B34D-80C2-5D1B-18E7DA6130A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7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17755-79AD-A9B8-283C-F6EEA122D0C8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8C0FE-991B-5764-2449-A56A4133C5B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51799B6C-4C5D-33AD-F9E7-2C49E5F9B3F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6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FC3DF8-1DB7-BDBF-21C7-270CB8D7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1F2C8-6A46-98B2-6157-D66924DF9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1138-9140-C47E-EA96-FE0D2826F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62261-222E-D5A8-5F80-6517B5EF8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539CA-25B6-215E-5CD6-CF37DC150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FDDF8-4431-EBF2-4DCD-BCE7C2E56A3C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A25EF-3766-49FC-BCF3-593D939AB1A1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0DB7C2C3-46E3-3E8D-22EF-BF9B9F25638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80" r:id="rId12"/>
    <p:sldLayoutId id="2147483881" r:id="rId13"/>
    <p:sldLayoutId id="2147483882" r:id="rId14"/>
    <p:sldLayoutId id="2147483661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87" r:id="rId22"/>
    <p:sldLayoutId id="2147483680" r:id="rId23"/>
    <p:sldLayoutId id="2147483681" r:id="rId24"/>
    <p:sldLayoutId id="2147483682" r:id="rId25"/>
    <p:sldLayoutId id="2147483683" r:id="rId26"/>
    <p:sldLayoutId id="2147483685" r:id="rId27"/>
    <p:sldLayoutId id="2147483686" r:id="rId28"/>
    <p:sldLayoutId id="2147483665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AAD347D-5ACD-4C99-B74B-A9C85AD731A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0ACD0E-1516-631A-CB9C-A34BEF26B423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FF40B-4D86-847F-C119-4C48263A8A0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0D8AB501-02C8-DB60-3695-135A1953CE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08C86BD-84BF-38B1-2D26-5BC186927DF1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FEBB5-43EE-AF16-5ADE-BDA2CCAC14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8E5EFD03-4AF9-61EB-4214-7AD18B7721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3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292BCA9-1153-499A-BD88-6405554B7B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r="534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666C0CE-5149-4272-B098-4336C71D72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Human Aspect of Technology in the Remote Service Delivery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305D3D-BC2C-4397-8263-41EAA05A9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Corrective Services NSW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CCA3B-A8A6-4A95-B503-94DF057112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00" y="3924000"/>
            <a:ext cx="2584412" cy="1062997"/>
          </a:xfrm>
        </p:spPr>
        <p:txBody>
          <a:bodyPr/>
          <a:lstStyle/>
          <a:p>
            <a:r>
              <a:rPr lang="en-AU" dirty="0"/>
              <a:t>Presenters</a:t>
            </a:r>
          </a:p>
          <a:p>
            <a:pPr lvl="1"/>
            <a:r>
              <a:rPr lang="en-AU" dirty="0"/>
              <a:t>Susan Walton</a:t>
            </a:r>
          </a:p>
          <a:p>
            <a:pPr lvl="1"/>
            <a:r>
              <a:rPr lang="en-AU" dirty="0"/>
              <a:t>Grace Wong</a:t>
            </a:r>
          </a:p>
          <a:p>
            <a:pPr lvl="1"/>
            <a:r>
              <a:rPr lang="en-AU" dirty="0"/>
              <a:t>Aaron Lutter-Wood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7D3CF-2239-6645-CDA8-2A0AEB7D2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 2023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2329E60-A684-4F8D-8C35-E17A1648C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03250" y="-1862247"/>
            <a:ext cx="4500000" cy="512197"/>
          </a:xfrm>
        </p:spPr>
        <p:txBody>
          <a:bodyPr/>
          <a:lstStyle/>
          <a:p>
            <a:r>
              <a:rPr lang="en-US" dirty="0"/>
              <a:t>Descriptor</a:t>
            </a:r>
            <a:endParaRPr lang="en-AU" dirty="0"/>
          </a:p>
        </p:txBody>
      </p:sp>
      <p:pic>
        <p:nvPicPr>
          <p:cNvPr id="1026" name="Picture 2" descr="Corrective Services NSW Band">
            <a:extLst>
              <a:ext uri="{FF2B5EF4-FFF2-40B4-BE49-F238E27FC236}">
                <a16:creationId xmlns:a16="http://schemas.microsoft.com/office/drawing/2014/main" id="{39C9B52B-6896-B414-68B4-EAD49604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13519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ww.KeepVid.to--No-Copyright-Music-Modern-Technology-Background-Trance-Music-by-MokkaMusic-Robot-www-youtube-com-13c5400cd32128bfdad4680b4d66d069-audio">
            <a:hlinkClick r:id="" action="ppaction://media"/>
            <a:extLst>
              <a:ext uri="{FF2B5EF4-FFF2-40B4-BE49-F238E27FC236}">
                <a16:creationId xmlns:a16="http://schemas.microsoft.com/office/drawing/2014/main" id="{BB12FD39-EBEF-EB0E-B433-C76CAC254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roup 1032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0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1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2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58" name="Rectangle 1043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059" name="Group 1045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9DC9E79-9B9C-D728-73F6-DADC2202845C}"/>
              </a:ext>
            </a:extLst>
          </p:cNvPr>
          <p:cNvSpPr txBox="1">
            <a:spLocks/>
          </p:cNvSpPr>
          <p:nvPr/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>
                <a:solidFill>
                  <a:srgbClr val="FFFFFF"/>
                </a:solidFill>
              </a:rPr>
              <a:t>Remote administration through technology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91BD4ECD-9400-8414-A5DD-1E6519530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2" r="10972" b="-1"/>
          <a:stretch/>
        </p:blipFill>
        <p:spPr bwMode="auto">
          <a:xfrm>
            <a:off x="2237800" y="2324100"/>
            <a:ext cx="1789960" cy="193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40CBC7-823A-E011-593A-324035402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0" r="1" b="1"/>
          <a:stretch/>
        </p:blipFill>
        <p:spPr bwMode="auto">
          <a:xfrm>
            <a:off x="4875298" y="4396127"/>
            <a:ext cx="2543721" cy="13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18A6A-046A-6ABC-6877-039250E7A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2" r="1" b="5523"/>
          <a:stretch/>
        </p:blipFill>
        <p:spPr>
          <a:xfrm>
            <a:off x="7514086" y="4396127"/>
            <a:ext cx="2543721" cy="1349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3024F-64F7-73F4-098F-D711D59112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15" r="-3" b="-3"/>
          <a:stretch/>
        </p:blipFill>
        <p:spPr>
          <a:xfrm>
            <a:off x="8116082" y="2326406"/>
            <a:ext cx="1789960" cy="1937633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D320DC9-34EE-433B-5F55-963E39ADC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r="-3" b="-3"/>
          <a:stretch/>
        </p:blipFill>
        <p:spPr bwMode="auto">
          <a:xfrm>
            <a:off x="2141444" y="4399061"/>
            <a:ext cx="2543721" cy="13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9E46D3-D8EE-F7D8-1085-578E29732FA6}"/>
              </a:ext>
            </a:extLst>
          </p:cNvPr>
          <p:cNvSpPr txBox="1"/>
          <p:nvPr/>
        </p:nvSpPr>
        <p:spPr>
          <a:xfrm>
            <a:off x="4030890" y="2443937"/>
            <a:ext cx="4446635" cy="223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02883" indent="-202883" defTabSz="324612">
              <a:lnSpc>
                <a:spcPct val="90000"/>
              </a:lnSpc>
              <a:spcBef>
                <a:spcPts val="71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Immediate support</a:t>
            </a:r>
          </a:p>
          <a:p>
            <a:pPr defTabSz="324612">
              <a:lnSpc>
                <a:spcPct val="90000"/>
              </a:lnSpc>
              <a:spcBef>
                <a:spcPts val="71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02883" indent="-202883" defTabSz="324612">
              <a:lnSpc>
                <a:spcPct val="90000"/>
              </a:lnSpc>
              <a:spcBef>
                <a:spcPts val="71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Reaching remote locations</a:t>
            </a:r>
          </a:p>
          <a:p>
            <a:pPr defTabSz="324612">
              <a:lnSpc>
                <a:spcPct val="90000"/>
              </a:lnSpc>
              <a:spcBef>
                <a:spcPts val="71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02883" indent="-202883" defTabSz="324612">
              <a:lnSpc>
                <a:spcPct val="90000"/>
              </a:lnSpc>
              <a:spcBef>
                <a:spcPts val="71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best practice and systems State-wide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36612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E84FD-AD27-5834-58B3-E8C3CE8C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29" y="1447800"/>
            <a:ext cx="439782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0" i="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How can technology allow us to be more efficient in the administration of budgets and corporate services like HR management?</a:t>
            </a:r>
            <a:endParaRPr lang="en-US" sz="2900" b="0" i="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alculation Math GIF - Calculation Math Hangover - Discover ...">
            <a:extLst>
              <a:ext uri="{FF2B5EF4-FFF2-40B4-BE49-F238E27FC236}">
                <a16:creationId xmlns:a16="http://schemas.microsoft.com/office/drawing/2014/main" id="{D9D6CA29-F202-346A-7753-D7BCEBF35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4" y="1933758"/>
            <a:ext cx="5450557" cy="29900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3BC37-53DE-744B-B4FD-6FD2D819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10A01DC5-1685-4615-8240-15192985C6A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48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2">
            <a:extLst>
              <a:ext uri="{FF2B5EF4-FFF2-40B4-BE49-F238E27FC236}">
                <a16:creationId xmlns:a16="http://schemas.microsoft.com/office/drawing/2014/main" id="{ED331677-26DE-4EC1-9413-2FBC100AD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3083">
            <a:extLst>
              <a:ext uri="{FF2B5EF4-FFF2-40B4-BE49-F238E27FC236}">
                <a16:creationId xmlns:a16="http://schemas.microsoft.com/office/drawing/2014/main" id="{69D593A5-D0AD-443F-AA6A-E7453C421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079" name="Rectangle 3085">
            <a:extLst>
              <a:ext uri="{FF2B5EF4-FFF2-40B4-BE49-F238E27FC236}">
                <a16:creationId xmlns:a16="http://schemas.microsoft.com/office/drawing/2014/main" id="{92B69085-5244-444B-97BA-997111674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8" name="Picture 2">
            <a:extLst>
              <a:ext uri="{FF2B5EF4-FFF2-40B4-BE49-F238E27FC236}">
                <a16:creationId xmlns:a16="http://schemas.microsoft.com/office/drawing/2014/main" id="{3D836DC0-C5F4-4BAB-B7B2-8BC7239A5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gazine cover with a person and a teddy bear&#10;&#10;Description automatically generated with low confidence">
            <a:extLst>
              <a:ext uri="{FF2B5EF4-FFF2-40B4-BE49-F238E27FC236}">
                <a16:creationId xmlns:a16="http://schemas.microsoft.com/office/drawing/2014/main" id="{04FCD333-11B5-D051-BCEB-58669CF63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10" y="957486"/>
            <a:ext cx="2324370" cy="32853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57240-F67F-5BEA-50F5-714F0B6A6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392" y="1444452"/>
            <a:ext cx="3313833" cy="231139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90" name="Picture 3089">
            <a:extLst>
              <a:ext uri="{FF2B5EF4-FFF2-40B4-BE49-F238E27FC236}">
                <a16:creationId xmlns:a16="http://schemas.microsoft.com/office/drawing/2014/main" id="{A314985F-1E5B-4C5F-82BA-2F6F75D46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D6290DF3-BCD7-AC48-04DD-4AEF4B11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1335281" y="957486"/>
            <a:ext cx="2562557" cy="328533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3091">
            <a:extLst>
              <a:ext uri="{FF2B5EF4-FFF2-40B4-BE49-F238E27FC236}">
                <a16:creationId xmlns:a16="http://schemas.microsoft.com/office/drawing/2014/main" id="{B571F0A0-74B6-4F8C-9480-19098721E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F95B7-1465-3F81-6AA2-B603C33A44A4}"/>
              </a:ext>
            </a:extLst>
          </p:cNvPr>
          <p:cNvSpPr txBox="1"/>
          <p:nvPr/>
        </p:nvSpPr>
        <p:spPr>
          <a:xfrm>
            <a:off x="635211" y="4562855"/>
            <a:ext cx="10916365" cy="1137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cap="all" dirty="0">
                <a:latin typeface="+mj-lt"/>
                <a:ea typeface="+mj-ea"/>
                <a:cs typeface="+mj-cs"/>
              </a:rPr>
              <a:t>How can technology contribute to improved mental health of our staff and offenders?</a:t>
            </a:r>
            <a:endParaRPr lang="en-US" sz="34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87A32-CA66-69B3-0BEF-00DFBB8E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354825"/>
            <a:ext cx="7642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0A01DC5-1685-4615-8240-15192985C6A2}" type="slidenum">
              <a:rPr lang="en-US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10A2B-4DA7-6637-29B6-C9337AFE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A01DC5-1685-4615-8240-15192985C6A2}" type="slidenum">
              <a:rPr lang="en-A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AU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B329C9-9783-8809-E9AC-3C274129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73956"/>
            <a:ext cx="10287340" cy="45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7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9B0AC98-E678-2297-EA3D-48A8A6C6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6E7C1F2-48B8-6226-906B-FF1F8A7DF9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1463" y="6516688"/>
            <a:ext cx="490537" cy="179387"/>
          </a:xfrm>
        </p:spPr>
        <p:txBody>
          <a:bodyPr/>
          <a:lstStyle/>
          <a:p>
            <a:pPr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pic>
        <p:nvPicPr>
          <p:cNvPr id="4" name="C80BEA53">
            <a:hlinkClick r:id="" action="ppaction://media"/>
            <a:extLst>
              <a:ext uri="{FF2B5EF4-FFF2-40B4-BE49-F238E27FC236}">
                <a16:creationId xmlns:a16="http://schemas.microsoft.com/office/drawing/2014/main" id="{2E8C52C5-6CD2-845A-2047-9BE214472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051" y="0"/>
            <a:ext cx="4557074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CCB6B-45BC-E356-01FC-7188031D3C0B}"/>
              </a:ext>
            </a:extLst>
          </p:cNvPr>
          <p:cNvSpPr txBox="1"/>
          <p:nvPr/>
        </p:nvSpPr>
        <p:spPr>
          <a:xfrm>
            <a:off x="5400000" y="1800225"/>
            <a:ext cx="6478588" cy="41855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914377">
              <a:spcAft>
                <a:spcPts val="1200"/>
              </a:spcAft>
            </a:pPr>
            <a:r>
              <a:rPr lang="en-US" sz="3600">
                <a:effectLst/>
              </a:rPr>
              <a:t>Technology assisting people with cognitive and mobility limitations to engage in supervision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96724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7167A27-DE6E-52FA-A785-31FB2094B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r="3343"/>
          <a:stretch/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F0060B4-B650-8C8E-4167-90053FD00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b="1" kern="1200" spc="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What are the risks of technology on our staff, offenders or other stakeholders</a:t>
            </a:r>
            <a:endParaRPr lang="en-US" sz="2300" kern="1200" spc="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How to Import Pictures from a Cell Phone to a Laptop ...">
            <a:extLst>
              <a:ext uri="{FF2B5EF4-FFF2-40B4-BE49-F238E27FC236}">
                <a16:creationId xmlns:a16="http://schemas.microsoft.com/office/drawing/2014/main" id="{7E563044-73EC-A54D-C16F-BA8B0657C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r="18793" b="-1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8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2" name="Rectangle 3087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1801B4-8C01-7DD6-C5B4-750D8C24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3" b="2"/>
          <a:stretch/>
        </p:blipFill>
        <p:spPr bwMode="auto">
          <a:xfrm>
            <a:off x="-3" y="-8371"/>
            <a:ext cx="8115287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">
            <a:extLst>
              <a:ext uri="{FF2B5EF4-FFF2-40B4-BE49-F238E27FC236}">
                <a16:creationId xmlns:a16="http://schemas.microsoft.com/office/drawing/2014/main" id="{05D4B345-DA20-43F8-4BA5-85C8E5C7B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r="24235" b="-1"/>
          <a:stretch/>
        </p:blipFill>
        <p:spPr bwMode="auto">
          <a:xfrm>
            <a:off x="8115292" y="-8371"/>
            <a:ext cx="4076700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3" name="Rectangle 3089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4" name="Rectangle 3091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7D3EC5-C6ED-7494-ACBE-55EFD9186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4768553"/>
            <a:ext cx="6867289" cy="1115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kern="1200" spc="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What are the technological skillsets we will need in the future?</a:t>
            </a:r>
            <a:endParaRPr lang="en-US" sz="3100" kern="1200" spc="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573A9F-2A8A-A663-3865-E935B53AE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7" r="14897" b="4"/>
          <a:stretch/>
        </p:blipFill>
        <p:spPr>
          <a:xfrm>
            <a:off x="8115292" y="4454317"/>
            <a:ext cx="4076700" cy="24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Elevate Your Team's Performance: Learn About the Five Dysfunctions That  Derail Success | by Ric Raftis | Medium">
            <a:extLst>
              <a:ext uri="{FF2B5EF4-FFF2-40B4-BE49-F238E27FC236}">
                <a16:creationId xmlns:a16="http://schemas.microsoft.com/office/drawing/2014/main" id="{A81CF5EA-1CD3-6B73-ECDC-706ECB1AA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5782" y="802924"/>
            <a:ext cx="5719674" cy="52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C612E0C-09B8-6612-A804-ABDC1BA1F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29763"/>
            <a:ext cx="4355407" cy="2592926"/>
          </a:xfrm>
        </p:spPr>
        <p:txBody>
          <a:bodyPr vert="horz" lIns="0" tIns="0" rIns="0" bIns="0" rtlCol="0" anchor="b">
            <a:normAutofit/>
          </a:bodyPr>
          <a:lstStyle/>
          <a:p>
            <a:pPr defTabSz="877824"/>
            <a:r>
              <a:rPr lang="en-US" sz="4608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Patrick Lencioni</a:t>
            </a:r>
            <a:endParaRPr lang="en-US" kern="1200">
              <a:latin typeface="+mn-lt"/>
              <a:ea typeface="+mj-ea"/>
              <a:cs typeface="+mj-cs"/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082E54B-122F-9A8E-4BEB-03B0F542C2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0025" y="5954613"/>
            <a:ext cx="474775" cy="173623"/>
          </a:xfrm>
        </p:spPr>
        <p:txBody>
          <a:bodyPr vert="horz" lIns="0" tIns="0" rIns="0" bIns="0" rtlCol="0" anchor="t">
            <a:normAutofit/>
          </a:bodyPr>
          <a:lstStyle/>
          <a:p>
            <a:pPr defTabSz="585202">
              <a:lnSpc>
                <a:spcPct val="90000"/>
              </a:lnSpc>
              <a:spcAft>
                <a:spcPts val="576"/>
              </a:spcAft>
            </a:pPr>
            <a:fld id="{10A01DC5-1685-4615-8240-15192985C6A2}" type="slidenum">
              <a:rPr lang="en-AU" sz="115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585202">
                <a:lnSpc>
                  <a:spcPct val="90000"/>
                </a:lnSpc>
                <a:spcAft>
                  <a:spcPts val="576"/>
                </a:spcAft>
              </a:pPr>
              <a:t>17</a:t>
            </a:fld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2E8F22-13B1-8E12-3427-8091340C07BC}"/>
              </a:ext>
            </a:extLst>
          </p:cNvPr>
          <p:cNvSpPr txBox="1"/>
          <p:nvPr/>
        </p:nvSpPr>
        <p:spPr>
          <a:xfrm>
            <a:off x="457200" y="3480076"/>
            <a:ext cx="4355407" cy="1139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defTabSz="877802">
              <a:lnSpc>
                <a:spcPct val="90000"/>
              </a:lnSpc>
              <a:spcAft>
                <a:spcPts val="1152"/>
              </a:spcAft>
            </a:pPr>
            <a:r>
              <a:rPr lang="en-US" sz="1920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How do you create and maintain a high performing and engaged team in a remote environment?</a:t>
            </a:r>
            <a:endParaRPr lang="en-US" sz="2000" b="0" kern="120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2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F3726-AFA4-9EA2-A66D-5B9A3AA7D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dirty="0">
                <a:solidFill>
                  <a:schemeClr val="tx1"/>
                </a:solidFill>
              </a:rPr>
              <a:t>“Phone and video reporting is easier for me as I do not have a license and work around the state, I can report in my lunch break and not have to take time off work”.</a:t>
            </a:r>
            <a:br>
              <a:rPr lang="en-US" sz="3400" dirty="0">
                <a:solidFill>
                  <a:schemeClr val="tx1"/>
                </a:solidFill>
              </a:rPr>
            </a:br>
            <a:endParaRPr lang="en-US" sz="3400" dirty="0">
              <a:solidFill>
                <a:schemeClr val="tx1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CA97599-5C28-3BA7-C43B-2ACB42B6C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33" r="16191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31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icky notes with question marks">
            <a:extLst>
              <a:ext uri="{FF2B5EF4-FFF2-40B4-BE49-F238E27FC236}">
                <a16:creationId xmlns:a16="http://schemas.microsoft.com/office/drawing/2014/main" id="{AB2ECD2B-9C4D-426A-BA1C-C29B2E065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0391"/>
          <a:stretch/>
        </p:blipFill>
        <p:spPr>
          <a:xfrm>
            <a:off x="5589527" y="1125202"/>
            <a:ext cx="6250291" cy="5266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99DA9-5AF9-4A0B-918F-161C6687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b="1" u="sng" dirty="0">
                <a:solidFill>
                  <a:srgbClr val="FFFFFF"/>
                </a:solidFill>
              </a:rPr>
              <a:t>Q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DEF27-B1A8-5A7F-9A64-6669F77729CB}"/>
              </a:ext>
            </a:extLst>
          </p:cNvPr>
          <p:cNvSpPr txBox="1"/>
          <p:nvPr/>
        </p:nvSpPr>
        <p:spPr>
          <a:xfrm>
            <a:off x="7301449" y="3193357"/>
            <a:ext cx="2708825" cy="76944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AU" sz="4400" b="1" dirty="0"/>
              <a:t>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1E5BA-FF99-7473-4B8F-BCCAA58B5A84}"/>
              </a:ext>
            </a:extLst>
          </p:cNvPr>
          <p:cNvSpPr txBox="1"/>
          <p:nvPr/>
        </p:nvSpPr>
        <p:spPr>
          <a:xfrm>
            <a:off x="577126" y="1125201"/>
            <a:ext cx="4517388" cy="52629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pc="200" dirty="0">
                <a:solidFill>
                  <a:srgbClr val="FFFFFF"/>
                </a:solidFill>
              </a:rPr>
              <a:t>Susan Walton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Manager RSDT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0427249756</a:t>
            </a:r>
            <a:br>
              <a:rPr lang="en-US" spc="200" dirty="0">
                <a:solidFill>
                  <a:srgbClr val="FFFFFF"/>
                </a:solidFill>
              </a:rPr>
            </a:b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Grace Wong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Team leader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0438805071</a:t>
            </a:r>
            <a:br>
              <a:rPr lang="en-US" spc="200" dirty="0">
                <a:solidFill>
                  <a:srgbClr val="FFFFFF"/>
                </a:solidFill>
              </a:rPr>
            </a:b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Aaron Lutter-Wood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Team leader 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0460293470</a:t>
            </a:r>
            <a:br>
              <a:rPr lang="en-US" spc="200" dirty="0">
                <a:solidFill>
                  <a:srgbClr val="FFFFFF"/>
                </a:solidFill>
              </a:rPr>
            </a:b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rgbClr val="FFFFFF"/>
                </a:solidFill>
              </a:rPr>
              <a:t>Central Ph: (02) 86880333 rsdt_cos@justice.nsw.gov.au</a:t>
            </a:r>
            <a:endParaRPr lang="en-A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EB1F643-DDBD-4BB3-56A5-93DB7A5C0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5" r="329"/>
          <a:stretch/>
        </p:blipFill>
        <p:spPr bwMode="auto">
          <a:xfrm>
            <a:off x="1373657" y="0"/>
            <a:ext cx="2213109" cy="10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D8955-CA33-02A1-0DA6-9EED01CD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7F553-AFF1-C4E6-7745-E43B27E8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6710" y="33090"/>
            <a:ext cx="9471717" cy="6314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17F3A-7122-9FCE-9711-0C2156AE5C5C}"/>
              </a:ext>
            </a:extLst>
          </p:cNvPr>
          <p:cNvSpPr txBox="1"/>
          <p:nvPr/>
        </p:nvSpPr>
        <p:spPr>
          <a:xfrm>
            <a:off x="1291587" y="5093731"/>
            <a:ext cx="9920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/>
              <a:t>Remote Service Delivery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83CC1-020F-C6B6-2283-9DB110047DC2}"/>
              </a:ext>
            </a:extLst>
          </p:cNvPr>
          <p:cNvSpPr txBox="1"/>
          <p:nvPr/>
        </p:nvSpPr>
        <p:spPr>
          <a:xfrm>
            <a:off x="4770057" y="5885903"/>
            <a:ext cx="478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 Change Agents</a:t>
            </a:r>
          </a:p>
        </p:txBody>
      </p:sp>
    </p:spTree>
    <p:extLst>
      <p:ext uri="{BB962C8B-B14F-4D97-AF65-F5344CB8AC3E}">
        <p14:creationId xmlns:p14="http://schemas.microsoft.com/office/powerpoint/2010/main" val="175812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CC22CD1-01F7-4F3E-B7C3-C8B6EBA069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r="534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666C0CE-5149-4272-B098-4336C71D7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1625" y="309895"/>
            <a:ext cx="5702131" cy="2284509"/>
          </a:xfrm>
        </p:spPr>
        <p:txBody>
          <a:bodyPr>
            <a:normAutofit/>
          </a:bodyPr>
          <a:lstStyle/>
          <a:p>
            <a:r>
              <a:rPr lang="en-AU" sz="4000" dirty="0"/>
              <a:t>Huh what do you do????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DB03E2-E5BA-BE93-FA78-3ABA5F89B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85" y="922411"/>
            <a:ext cx="6472733" cy="58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8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4345E-9A8E-3C0A-E3EB-609E03140E57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 cap="all" spc="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Pandemic Times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36B89FE5-D0ED-E36F-C11D-6B7FFACC2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82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BF3D1-3F5C-B9B7-460C-8090730B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US" sz="440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text, white, different, lined&#10;&#10;Description automatically generated">
            <a:extLst>
              <a:ext uri="{FF2B5EF4-FFF2-40B4-BE49-F238E27FC236}">
                <a16:creationId xmlns:a16="http://schemas.microsoft.com/office/drawing/2014/main" id="{CB24DEE8-B3D7-E2C7-F20C-1CE8457A8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 r="1" b="3669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</p:spPr>
      </p:pic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409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61B82D-9999-5600-8534-AE0DD7B3D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9" t="9493" r="51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188FF9-A83E-9495-0673-B18D5121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CSNSW First Remote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92E97-0002-5D83-9B6E-24BD6FCB3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0A01DC5-1685-4615-8240-15192985C6A2}" type="slidenum">
              <a:rPr lang="en-US" smtClean="0">
                <a:solidFill>
                  <a:srgbClr val="FFFFFF">
                    <a:alpha val="80000"/>
                  </a:srgb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87421C4-B6F8-4574-A636-F15024C573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37EF2-E4FA-4C93-8C3B-7AC0934890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FB25F1-FACC-A8A0-1C5B-F8E2D581B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623ADE-405A-4880-B1A6-D2F28D69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62" y="0"/>
            <a:ext cx="1033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2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AF24C4-66FD-A5FA-8E35-4DC77145B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6" r="84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9332A00-D3DC-9A5B-AD75-6349CD45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A01DC5-1685-4615-8240-15192985C6A2}" type="slidenum">
              <a:rPr lang="en-A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AB96B-323E-EB20-BC9F-FC64DF4CFC11}"/>
              </a:ext>
            </a:extLst>
          </p:cNvPr>
          <p:cNvSpPr txBox="1"/>
          <p:nvPr/>
        </p:nvSpPr>
        <p:spPr>
          <a:xfrm>
            <a:off x="563765" y="302509"/>
            <a:ext cx="1923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What kind of technologies do you use, or do you avoid?</a:t>
            </a:r>
          </a:p>
        </p:txBody>
      </p:sp>
    </p:spTree>
    <p:extLst>
      <p:ext uri="{BB962C8B-B14F-4D97-AF65-F5344CB8AC3E}">
        <p14:creationId xmlns:p14="http://schemas.microsoft.com/office/powerpoint/2010/main" val="259627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A07DDB-E72E-3364-061B-502E84AE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844" y="6982432"/>
            <a:ext cx="6720000" cy="252000"/>
          </a:xfrm>
        </p:spPr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AD9CD-EE1D-576E-3F33-2057BAC0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8</a:t>
            </a:fld>
            <a:endParaRPr lang="en-AU"/>
          </a:p>
        </p:txBody>
      </p:sp>
      <p:pic>
        <p:nvPicPr>
          <p:cNvPr id="2050" name="Picture 5">
            <a:extLst>
              <a:ext uri="{FF2B5EF4-FFF2-40B4-BE49-F238E27FC236}">
                <a16:creationId xmlns:a16="http://schemas.microsoft.com/office/drawing/2014/main" id="{2B04D068-F5CB-7A79-DF0C-2C0EFC3E8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" t="1566" r="854" b="-1566"/>
          <a:stretch/>
        </p:blipFill>
        <p:spPr bwMode="auto">
          <a:xfrm>
            <a:off x="-15788" y="6988"/>
            <a:ext cx="4847487" cy="330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>
            <a:extLst>
              <a:ext uri="{FF2B5EF4-FFF2-40B4-BE49-F238E27FC236}">
                <a16:creationId xmlns:a16="http://schemas.microsoft.com/office/drawing/2014/main" id="{74F76483-B1A6-9EDD-04BF-9421BB50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3229260"/>
            <a:ext cx="4847486" cy="342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9E9E91F-5CC0-7E6F-C1E2-4E124E5D3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973" r="19102" b="9001"/>
          <a:stretch/>
        </p:blipFill>
        <p:spPr bwMode="auto">
          <a:xfrm>
            <a:off x="4759243" y="0"/>
            <a:ext cx="1925038" cy="248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13F04648-F820-DC6E-F6D6-B5D37B742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99" y="2489874"/>
            <a:ext cx="1521910" cy="11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47871AE-023D-B0FF-CA13-24C0458D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95" y="6988"/>
            <a:ext cx="1190443" cy="89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92C7E1EA-6BD4-84ED-ADEC-F9C123DC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04" y="0"/>
            <a:ext cx="2587063" cy="194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91D61DA8-159E-AF6E-051A-F6F95DAE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17" y="1708788"/>
            <a:ext cx="1601277" cy="213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3FE1A47-3EBF-1F91-53F6-876D873D9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24751" r="31438" b="10852"/>
          <a:stretch/>
        </p:blipFill>
        <p:spPr bwMode="auto">
          <a:xfrm>
            <a:off x="7913418" y="1894779"/>
            <a:ext cx="2083091" cy="174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9F842801-A2D3-0CDF-E82E-DD85A65A1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7876" r="328" b="26181"/>
          <a:stretch/>
        </p:blipFill>
        <p:spPr bwMode="auto">
          <a:xfrm>
            <a:off x="4767431" y="3578262"/>
            <a:ext cx="5386223" cy="240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CFB1B149-2099-16FE-1089-E9ADD4D8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628" y="1931172"/>
            <a:ext cx="2184886" cy="163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18762C07-DE79-9709-2E4E-9A78088BF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414" t="-92335" r="147877" b="131225"/>
          <a:stretch/>
        </p:blipFill>
        <p:spPr bwMode="auto">
          <a:xfrm>
            <a:off x="379764" y="193393"/>
            <a:ext cx="2289255" cy="155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901E80D-66AD-E0FA-D89B-1BCB6DB84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17808" r="29521" b="32602"/>
          <a:stretch/>
        </p:blipFill>
        <p:spPr bwMode="auto">
          <a:xfrm>
            <a:off x="10067248" y="3415174"/>
            <a:ext cx="2111266" cy="146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169F443D-32E6-8032-5795-09DB7C379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22547" r="22036" b="22558"/>
          <a:stretch/>
        </p:blipFill>
        <p:spPr bwMode="auto">
          <a:xfrm>
            <a:off x="9092469" y="4851090"/>
            <a:ext cx="3225237" cy="188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35D48FB-155E-FDD7-7066-075940188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1874" r="16035"/>
          <a:stretch/>
        </p:blipFill>
        <p:spPr bwMode="auto">
          <a:xfrm>
            <a:off x="10096268" y="6988"/>
            <a:ext cx="2089661" cy="205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>
            <a:extLst>
              <a:ext uri="{FF2B5EF4-FFF2-40B4-BE49-F238E27FC236}">
                <a16:creationId xmlns:a16="http://schemas.microsoft.com/office/drawing/2014/main" id="{26708160-1F15-DFE8-3952-D79ABA087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15642" r="11416" b="16960"/>
          <a:stretch/>
        </p:blipFill>
        <p:spPr bwMode="auto">
          <a:xfrm>
            <a:off x="9213371" y="901462"/>
            <a:ext cx="891019" cy="147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E6202-1018-D60A-DE83-986C5D3B60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60188" y="6038018"/>
            <a:ext cx="613304" cy="718284"/>
          </a:xfrm>
          <a:prstGeom prst="rect">
            <a:avLst/>
          </a:prstGeom>
        </p:spPr>
      </p:pic>
      <p:pic>
        <p:nvPicPr>
          <p:cNvPr id="2067" name="Picture 19">
            <a:extLst>
              <a:ext uri="{FF2B5EF4-FFF2-40B4-BE49-F238E27FC236}">
                <a16:creationId xmlns:a16="http://schemas.microsoft.com/office/drawing/2014/main" id="{65C0FD62-8CBD-736C-03CA-A56FF8851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3" t="18888" r="38535" b="44373"/>
          <a:stretch/>
        </p:blipFill>
        <p:spPr bwMode="auto">
          <a:xfrm>
            <a:off x="5473492" y="5994152"/>
            <a:ext cx="689313" cy="70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375B30F3-F089-6978-15C3-B4ACCA683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42994" r="2154" b="6965"/>
          <a:stretch/>
        </p:blipFill>
        <p:spPr bwMode="auto">
          <a:xfrm>
            <a:off x="6096000" y="5962043"/>
            <a:ext cx="1918842" cy="74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6A217A3D-7949-B024-4E31-263BBE0F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6" t="19480" r="7615" b="58519"/>
          <a:stretch/>
        </p:blipFill>
        <p:spPr bwMode="auto">
          <a:xfrm>
            <a:off x="7984855" y="5977531"/>
            <a:ext cx="1333127" cy="73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698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466CF9-A614-8769-7A00-8F72859A64C4}"/>
              </a:ext>
            </a:extLst>
          </p:cNvPr>
          <p:cNvSpPr txBox="1"/>
          <p:nvPr/>
        </p:nvSpPr>
        <p:spPr>
          <a:xfrm>
            <a:off x="360000" y="360000"/>
            <a:ext cx="10643622" cy="54446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rtlCol="0" anchor="t">
            <a:norm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Quality Assurance</a:t>
            </a:r>
            <a:endParaRPr lang="en-US" sz="3600" b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Picture 4" descr="Women standing in front of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E5863009-204A-BE11-4B06-730DD31D6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-3" b="-3"/>
          <a:stretch/>
        </p:blipFill>
        <p:spPr>
          <a:xfrm>
            <a:off x="360000" y="1800000"/>
            <a:ext cx="5616000" cy="4351339"/>
          </a:xfrm>
          <a:prstGeom prst="rect">
            <a:avLst/>
          </a:prstGeom>
          <a:noFill/>
        </p:spPr>
      </p:pic>
      <p:pic>
        <p:nvPicPr>
          <p:cNvPr id="4" name="Picture 3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871FD373-FE57-EA56-D1A6-7AF24AB56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0" r="-2" b="-2"/>
          <a:stretch/>
        </p:blipFill>
        <p:spPr>
          <a:xfrm>
            <a:off x="6216000" y="1800000"/>
            <a:ext cx="5616000" cy="4351339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E0357C-C618-CD1F-8371-8D871102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784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7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1548</TotalTime>
  <Words>264</Words>
  <Application>Microsoft Office PowerPoint</Application>
  <PresentationFormat>Widescreen</PresentationFormat>
  <Paragraphs>46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Public Sans ExtraLight</vt:lpstr>
      <vt:lpstr>Public Sans SemiBold</vt:lpstr>
      <vt:lpstr>Tw Cen MT</vt:lpstr>
      <vt:lpstr>Tw Cen MT Condensed</vt:lpstr>
      <vt:lpstr>Wingdings 3</vt:lpstr>
      <vt:lpstr>Ion</vt:lpstr>
      <vt:lpstr>Ion Boardroom</vt:lpstr>
      <vt:lpstr>Droplet</vt:lpstr>
      <vt:lpstr>1_Ion</vt:lpstr>
      <vt:lpstr>Office Theme</vt:lpstr>
      <vt:lpstr>Integral</vt:lpstr>
      <vt:lpstr>Retrospect</vt:lpstr>
      <vt:lpstr>Human Aspect of Technology in the Remote Service Delivery Team</vt:lpstr>
      <vt:lpstr>PowerPoint Presentation</vt:lpstr>
      <vt:lpstr>Huh what do you do????</vt:lpstr>
      <vt:lpstr>PowerPoint Presentation</vt:lpstr>
      <vt:lpstr>CSNSW First Remote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technology allow us to be more efficient in the administration of budgets and corporate services like HR management?</vt:lpstr>
      <vt:lpstr>PowerPoint Presentation</vt:lpstr>
      <vt:lpstr>PowerPoint Presentation</vt:lpstr>
      <vt:lpstr>PowerPoint Presentation</vt:lpstr>
      <vt:lpstr>What are the risks of technology on our staff, offenders or other stakeholders</vt:lpstr>
      <vt:lpstr>What are the technological skillsets we will need in the future?</vt:lpstr>
      <vt:lpstr>Patrick Lencioni</vt:lpstr>
      <vt:lpstr>“Phone and video reporting is easier for me as I do not have a license and work around the state, I can report in my lunch break and not have to take time off work”. </vt:lpstr>
      <vt:lpstr>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NSW Community Corrections  Remote Service Delivery Team</dc:title>
  <dc:creator>Susan Walton</dc:creator>
  <cp:lastModifiedBy>Susan Walton</cp:lastModifiedBy>
  <cp:revision>49</cp:revision>
  <dcterms:created xsi:type="dcterms:W3CDTF">2023-01-17T05:49:36Z</dcterms:created>
  <dcterms:modified xsi:type="dcterms:W3CDTF">2023-10-12T02:33:56Z</dcterms:modified>
</cp:coreProperties>
</file>