
<file path=[Content_Types].xml><?xml version="1.0" encoding="utf-8"?>
<Types xmlns="http://schemas.openxmlformats.org/package/2006/content-types">
  <Default Extension="HEIC" ContentType="image/heic"/>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1378" r:id="rId3"/>
    <p:sldId id="286" r:id="rId4"/>
    <p:sldId id="291" r:id="rId5"/>
    <p:sldId id="292" r:id="rId6"/>
    <p:sldId id="293" r:id="rId7"/>
    <p:sldId id="260" r:id="rId8"/>
    <p:sldId id="280" r:id="rId9"/>
    <p:sldId id="265" r:id="rId10"/>
    <p:sldId id="273" r:id="rId11"/>
    <p:sldId id="259" r:id="rId12"/>
    <p:sldId id="261" r:id="rId13"/>
    <p:sldId id="282" r:id="rId14"/>
    <p:sldId id="277" r:id="rId15"/>
    <p:sldId id="274" r:id="rId16"/>
    <p:sldId id="262" r:id="rId17"/>
    <p:sldId id="283" r:id="rId18"/>
    <p:sldId id="263" r:id="rId19"/>
    <p:sldId id="275" r:id="rId20"/>
    <p:sldId id="264" r:id="rId21"/>
    <p:sldId id="278" r:id="rId22"/>
    <p:sldId id="272" r:id="rId23"/>
    <p:sldId id="270" r:id="rId24"/>
    <p:sldId id="300" r:id="rId25"/>
    <p:sldId id="267" r:id="rId26"/>
    <p:sldId id="269" r:id="rId27"/>
    <p:sldId id="268" r:id="rId28"/>
    <p:sldId id="296" r:id="rId29"/>
    <p:sldId id="137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706" autoAdjust="0"/>
    <p:restoredTop sz="63568" autoAdjust="0"/>
  </p:normalViewPr>
  <p:slideViewPr>
    <p:cSldViewPr snapToGrid="0">
      <p:cViewPr varScale="1">
        <p:scale>
          <a:sx n="56" d="100"/>
          <a:sy n="56" d="100"/>
        </p:scale>
        <p:origin x="157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image" Target="../media/image65.jpg"/><Relationship Id="rId6" Type="http://schemas.openxmlformats.org/officeDocument/2006/relationships/image" Target="../media/image69.jpg"/><Relationship Id="rId5" Type="http://schemas.openxmlformats.org/officeDocument/2006/relationships/image" Target="../media/image68.HEIC"/><Relationship Id="rId4" Type="http://schemas.openxmlformats.org/officeDocument/2006/relationships/image" Target="../media/image22.HEIC"/></Relationships>
</file>

<file path=ppt/diagrams/_rels/drawing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HEIC"/><Relationship Id="rId1" Type="http://schemas.openxmlformats.org/officeDocument/2006/relationships/image" Target="../media/image67.png"/><Relationship Id="rId6" Type="http://schemas.openxmlformats.org/officeDocument/2006/relationships/image" Target="../media/image66.jpg"/><Relationship Id="rId5" Type="http://schemas.openxmlformats.org/officeDocument/2006/relationships/image" Target="../media/image22.HEIC"/><Relationship Id="rId4" Type="http://schemas.openxmlformats.org/officeDocument/2006/relationships/image" Target="../media/image65.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3868C1-C3CA-47AF-A259-7602F346E851}"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DA9F2E6B-9457-4054-BCA2-C8CDF8EDBB37}">
      <dgm:prSet phldrT="[Text]"/>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r>
            <a:rPr lang="en-US" dirty="0"/>
            <a:t> </a:t>
          </a:r>
        </a:p>
      </dgm:t>
    </dgm:pt>
    <dgm:pt modelId="{425223BD-0A89-47B9-BE19-D200C06FAF8B}" type="parTrans" cxnId="{2EC0E9A4-9832-4BB7-BA65-3E3AA47273EA}">
      <dgm:prSet/>
      <dgm:spPr/>
      <dgm:t>
        <a:bodyPr/>
        <a:lstStyle/>
        <a:p>
          <a:endParaRPr lang="en-US"/>
        </a:p>
      </dgm:t>
    </dgm:pt>
    <dgm:pt modelId="{9939F483-A47E-4DCD-A35B-E8BCE5180F1C}" type="sibTrans" cxnId="{2EC0E9A4-9832-4BB7-BA65-3E3AA47273EA}">
      <dgm:prSet/>
      <dgm:spPr/>
      <dgm:t>
        <a:bodyPr/>
        <a:lstStyle/>
        <a:p>
          <a:endParaRPr lang="en-US"/>
        </a:p>
      </dgm:t>
    </dgm:pt>
    <dgm:pt modelId="{4C368866-6B39-4A6A-A97F-6026B6D93DC3}">
      <dgm:prSet phldrT="[Text]"/>
      <dgm:spPr>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t>
        <a:bodyPr/>
        <a:lstStyle/>
        <a:p>
          <a:r>
            <a:rPr lang="en-US" dirty="0"/>
            <a:t> </a:t>
          </a:r>
        </a:p>
      </dgm:t>
    </dgm:pt>
    <dgm:pt modelId="{6B15303F-C460-45A3-859A-3A7A79DCC683}" type="sibTrans" cxnId="{D9EE57D9-3E51-4818-B294-ECE58EE144CB}">
      <dgm:prSet/>
      <dgm:spPr/>
      <dgm:t>
        <a:bodyPr/>
        <a:lstStyle/>
        <a:p>
          <a:endParaRPr lang="en-US"/>
        </a:p>
      </dgm:t>
    </dgm:pt>
    <dgm:pt modelId="{650FACF2-1A24-468C-A035-3086D0F5DFF9}" type="parTrans" cxnId="{D9EE57D9-3E51-4818-B294-ECE58EE144CB}">
      <dgm:prSet/>
      <dgm:spPr/>
      <dgm:t>
        <a:bodyPr/>
        <a:lstStyle/>
        <a:p>
          <a:endParaRPr lang="en-US"/>
        </a:p>
      </dgm:t>
    </dgm:pt>
    <dgm:pt modelId="{2BAB217E-413B-4417-B1F5-A313962B5DDF}">
      <dgm:prSet/>
      <dgm:spPr>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t>
        <a:bodyPr/>
        <a:lstStyle/>
        <a:p>
          <a:endParaRPr lang="en-US"/>
        </a:p>
      </dgm:t>
    </dgm:pt>
    <dgm:pt modelId="{046FEB0B-23F9-4C67-A09C-C112A13339F4}" type="parTrans" cxnId="{3A844FD0-811E-4A62-B26F-4C6091721AB3}">
      <dgm:prSet/>
      <dgm:spPr/>
      <dgm:t>
        <a:bodyPr/>
        <a:lstStyle/>
        <a:p>
          <a:endParaRPr lang="en-US"/>
        </a:p>
      </dgm:t>
    </dgm:pt>
    <dgm:pt modelId="{FCCA4C82-B6E0-4094-BB08-AEC49277D352}" type="sibTrans" cxnId="{3A844FD0-811E-4A62-B26F-4C6091721AB3}">
      <dgm:prSet/>
      <dgm:spPr/>
      <dgm:t>
        <a:bodyPr/>
        <a:lstStyle/>
        <a:p>
          <a:endParaRPr lang="en-US"/>
        </a:p>
      </dgm:t>
    </dgm:pt>
    <dgm:pt modelId="{70543F22-3F5A-4CCE-BE2D-A798D1805F5F}">
      <dgm:prSet/>
      <dgm:spPr>
        <a:blipFill rotWithShape="0">
          <a:blip xmlns:r="http://schemas.openxmlformats.org/officeDocument/2006/relationships" r:embed="rId4">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3E51D223-04E7-41EC-82F6-635C32F3090A}" type="parTrans" cxnId="{4299E22E-7365-4E82-9E7A-0029B132EC63}">
      <dgm:prSet/>
      <dgm:spPr/>
      <dgm:t>
        <a:bodyPr/>
        <a:lstStyle/>
        <a:p>
          <a:endParaRPr lang="en-US"/>
        </a:p>
      </dgm:t>
    </dgm:pt>
    <dgm:pt modelId="{B268B540-F267-4333-B4F6-2A202A658816}" type="sibTrans" cxnId="{4299E22E-7365-4E82-9E7A-0029B132EC63}">
      <dgm:prSet/>
      <dgm:spPr/>
      <dgm:t>
        <a:bodyPr/>
        <a:lstStyle/>
        <a:p>
          <a:endParaRPr lang="en-US"/>
        </a:p>
      </dgm:t>
    </dgm:pt>
    <dgm:pt modelId="{6CE1C2A4-DA7D-4FC7-B856-162E25120FFB}">
      <dgm:prSet/>
      <dgm:spPr>
        <a:blipFill dpi="0" rotWithShape="0">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t>
        <a:bodyPr/>
        <a:lstStyle/>
        <a:p>
          <a:endParaRPr lang="en-US"/>
        </a:p>
      </dgm:t>
    </dgm:pt>
    <dgm:pt modelId="{AD82F82F-A424-44F0-91DE-880BE7B2852D}" type="sibTrans" cxnId="{70A45589-B6BD-4FA4-89D3-EE43497CE9D8}">
      <dgm:prSet/>
      <dgm:spPr/>
      <dgm:t>
        <a:bodyPr/>
        <a:lstStyle/>
        <a:p>
          <a:endParaRPr lang="en-US"/>
        </a:p>
      </dgm:t>
    </dgm:pt>
    <dgm:pt modelId="{2A9E3859-F1C4-4974-8892-85AB7B498EA1}" type="parTrans" cxnId="{70A45589-B6BD-4FA4-89D3-EE43497CE9D8}">
      <dgm:prSet/>
      <dgm:spPr/>
      <dgm:t>
        <a:bodyPr/>
        <a:lstStyle/>
        <a:p>
          <a:endParaRPr lang="en-US"/>
        </a:p>
      </dgm:t>
    </dgm:pt>
    <dgm:pt modelId="{006A752A-F3F6-4445-9879-6A943DE1B632}">
      <dgm:prSet/>
      <dgm:spPr>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a:stretch>
        </a:blipFill>
      </dgm:spPr>
      <dgm:t>
        <a:bodyPr/>
        <a:lstStyle/>
        <a:p>
          <a:endParaRPr lang="en-US"/>
        </a:p>
      </dgm:t>
    </dgm:pt>
    <dgm:pt modelId="{D6379D95-2A2A-4814-A132-0CA9E2B5172F}" type="sibTrans" cxnId="{BD833F26-2606-49B0-AF13-7E6E379916E6}">
      <dgm:prSet/>
      <dgm:spPr/>
      <dgm:t>
        <a:bodyPr/>
        <a:lstStyle/>
        <a:p>
          <a:endParaRPr lang="en-US"/>
        </a:p>
      </dgm:t>
    </dgm:pt>
    <dgm:pt modelId="{A10AD9F2-0E55-4079-B65C-7BF7C6B1117D}" type="parTrans" cxnId="{BD833F26-2606-49B0-AF13-7E6E379916E6}">
      <dgm:prSet/>
      <dgm:spPr/>
      <dgm:t>
        <a:bodyPr/>
        <a:lstStyle/>
        <a:p>
          <a:endParaRPr lang="en-US"/>
        </a:p>
      </dgm:t>
    </dgm:pt>
    <dgm:pt modelId="{CB0CE3CF-D113-400A-9CC4-8AC3C3FFB82A}" type="pres">
      <dgm:prSet presAssocID="{043868C1-C3CA-47AF-A259-7602F346E851}" presName="Name0" presStyleCnt="0">
        <dgm:presLayoutVars>
          <dgm:chMax val="11"/>
          <dgm:chPref val="11"/>
          <dgm:dir/>
          <dgm:resizeHandles/>
        </dgm:presLayoutVars>
      </dgm:prSet>
      <dgm:spPr/>
    </dgm:pt>
    <dgm:pt modelId="{E7CD1074-BCD4-4F71-B10D-08ED6605D1F0}" type="pres">
      <dgm:prSet presAssocID="{2BAB217E-413B-4417-B1F5-A313962B5DDF}" presName="Accent6" presStyleCnt="0"/>
      <dgm:spPr/>
    </dgm:pt>
    <dgm:pt modelId="{1213B156-AECC-425C-A80D-1B79851B9CC5}" type="pres">
      <dgm:prSet presAssocID="{2BAB217E-413B-4417-B1F5-A313962B5DDF}" presName="Accent" presStyleLbl="node1" presStyleIdx="0" presStyleCnt="6"/>
      <dgm:spPr/>
    </dgm:pt>
    <dgm:pt modelId="{3463B159-7756-452E-9C87-907330B7D0CD}" type="pres">
      <dgm:prSet presAssocID="{2BAB217E-413B-4417-B1F5-A313962B5DDF}" presName="ParentBackground6" presStyleCnt="0"/>
      <dgm:spPr/>
    </dgm:pt>
    <dgm:pt modelId="{3F83A8BE-0D31-45DC-9689-D1ACB25C29AB}" type="pres">
      <dgm:prSet presAssocID="{2BAB217E-413B-4417-B1F5-A313962B5DDF}" presName="ParentBackground" presStyleLbl="fgAcc1" presStyleIdx="0" presStyleCnt="6"/>
      <dgm:spPr/>
    </dgm:pt>
    <dgm:pt modelId="{311BAE31-5722-4C56-80CD-AEB748A31351}" type="pres">
      <dgm:prSet presAssocID="{2BAB217E-413B-4417-B1F5-A313962B5DDF}" presName="Parent6" presStyleLbl="revTx" presStyleIdx="0" presStyleCnt="0">
        <dgm:presLayoutVars>
          <dgm:chMax val="1"/>
          <dgm:chPref val="1"/>
          <dgm:bulletEnabled val="1"/>
        </dgm:presLayoutVars>
      </dgm:prSet>
      <dgm:spPr/>
    </dgm:pt>
    <dgm:pt modelId="{919873E5-6CD5-44CF-B14D-5CE9DA546080}" type="pres">
      <dgm:prSet presAssocID="{6CE1C2A4-DA7D-4FC7-B856-162E25120FFB}" presName="Accent5" presStyleCnt="0"/>
      <dgm:spPr/>
    </dgm:pt>
    <dgm:pt modelId="{2F2024E9-6376-4EB8-921B-0D2FDC217C43}" type="pres">
      <dgm:prSet presAssocID="{6CE1C2A4-DA7D-4FC7-B856-162E25120FFB}" presName="Accent" presStyleLbl="node1" presStyleIdx="1" presStyleCnt="6" custLinFactNeighborX="-2016" custLinFactNeighborY="0"/>
      <dgm:spPr/>
    </dgm:pt>
    <dgm:pt modelId="{FE60192C-8EB9-41D5-9F2F-4D482F81F928}" type="pres">
      <dgm:prSet presAssocID="{6CE1C2A4-DA7D-4FC7-B856-162E25120FFB}" presName="ParentBackground5" presStyleCnt="0"/>
      <dgm:spPr/>
    </dgm:pt>
    <dgm:pt modelId="{DE271570-4CB7-4811-A53D-F702D01C0999}" type="pres">
      <dgm:prSet presAssocID="{6CE1C2A4-DA7D-4FC7-B856-162E25120FFB}" presName="ParentBackground" presStyleLbl="fgAcc1" presStyleIdx="1" presStyleCnt="6"/>
      <dgm:spPr/>
    </dgm:pt>
    <dgm:pt modelId="{3CB51E02-038A-4FC6-9C8D-048138B44308}" type="pres">
      <dgm:prSet presAssocID="{6CE1C2A4-DA7D-4FC7-B856-162E25120FFB}" presName="Parent5" presStyleLbl="revTx" presStyleIdx="0" presStyleCnt="0">
        <dgm:presLayoutVars>
          <dgm:chMax val="1"/>
          <dgm:chPref val="1"/>
          <dgm:bulletEnabled val="1"/>
        </dgm:presLayoutVars>
      </dgm:prSet>
      <dgm:spPr/>
    </dgm:pt>
    <dgm:pt modelId="{39B3EFF1-A80D-47B9-B879-81CE8942164A}" type="pres">
      <dgm:prSet presAssocID="{006A752A-F3F6-4445-9879-6A943DE1B632}" presName="Accent4" presStyleCnt="0"/>
      <dgm:spPr/>
    </dgm:pt>
    <dgm:pt modelId="{586F8D59-E93F-44FA-AD1D-045AED784512}" type="pres">
      <dgm:prSet presAssocID="{006A752A-F3F6-4445-9879-6A943DE1B632}" presName="Accent" presStyleLbl="node1" presStyleIdx="2" presStyleCnt="6"/>
      <dgm:spPr/>
    </dgm:pt>
    <dgm:pt modelId="{AED96077-73B7-41DE-83F8-89B56035B5DD}" type="pres">
      <dgm:prSet presAssocID="{006A752A-F3F6-4445-9879-6A943DE1B632}" presName="ParentBackground4" presStyleCnt="0"/>
      <dgm:spPr/>
    </dgm:pt>
    <dgm:pt modelId="{2B8E2EF3-2A30-4974-AE1A-DB8D687586B8}" type="pres">
      <dgm:prSet presAssocID="{006A752A-F3F6-4445-9879-6A943DE1B632}" presName="ParentBackground" presStyleLbl="fgAcc1" presStyleIdx="2" presStyleCnt="6" custLinFactNeighborX="-349" custLinFactNeighborY="-1979"/>
      <dgm:spPr/>
    </dgm:pt>
    <dgm:pt modelId="{5D0AD86D-5748-4C17-9CAE-4F8A2AB83513}" type="pres">
      <dgm:prSet presAssocID="{006A752A-F3F6-4445-9879-6A943DE1B632}" presName="Parent4" presStyleLbl="revTx" presStyleIdx="0" presStyleCnt="0">
        <dgm:presLayoutVars>
          <dgm:chMax val="1"/>
          <dgm:chPref val="1"/>
          <dgm:bulletEnabled val="1"/>
        </dgm:presLayoutVars>
      </dgm:prSet>
      <dgm:spPr/>
    </dgm:pt>
    <dgm:pt modelId="{8775CEB4-64F1-46D5-88A9-347EDC3DC694}" type="pres">
      <dgm:prSet presAssocID="{DA9F2E6B-9457-4054-BCA2-C8CDF8EDBB37}" presName="Accent3" presStyleCnt="0"/>
      <dgm:spPr/>
    </dgm:pt>
    <dgm:pt modelId="{92F5A2EC-5851-4A7D-A5F5-57B39200B77D}" type="pres">
      <dgm:prSet presAssocID="{DA9F2E6B-9457-4054-BCA2-C8CDF8EDBB37}" presName="Accent" presStyleLbl="node1" presStyleIdx="3" presStyleCnt="6"/>
      <dgm:spPr/>
    </dgm:pt>
    <dgm:pt modelId="{D22CD6DD-30D8-4630-846A-C4976A6CE7E4}" type="pres">
      <dgm:prSet presAssocID="{DA9F2E6B-9457-4054-BCA2-C8CDF8EDBB37}" presName="ParentBackground3" presStyleCnt="0"/>
      <dgm:spPr/>
    </dgm:pt>
    <dgm:pt modelId="{FAC56D68-FAAD-42CB-9123-8A1FC0A0C0E2}" type="pres">
      <dgm:prSet presAssocID="{DA9F2E6B-9457-4054-BCA2-C8CDF8EDBB37}" presName="ParentBackground" presStyleLbl="fgAcc1" presStyleIdx="3" presStyleCnt="6"/>
      <dgm:spPr/>
    </dgm:pt>
    <dgm:pt modelId="{A84654A3-0B16-4A52-908C-E878ACD4F9AF}" type="pres">
      <dgm:prSet presAssocID="{DA9F2E6B-9457-4054-BCA2-C8CDF8EDBB37}" presName="Parent3" presStyleLbl="revTx" presStyleIdx="0" presStyleCnt="0">
        <dgm:presLayoutVars>
          <dgm:chMax val="1"/>
          <dgm:chPref val="1"/>
          <dgm:bulletEnabled val="1"/>
        </dgm:presLayoutVars>
      </dgm:prSet>
      <dgm:spPr/>
    </dgm:pt>
    <dgm:pt modelId="{293BA4EB-9F2E-4C07-B1B6-9F4E2E73E842}" type="pres">
      <dgm:prSet presAssocID="{70543F22-3F5A-4CCE-BE2D-A798D1805F5F}" presName="Accent2" presStyleCnt="0"/>
      <dgm:spPr/>
    </dgm:pt>
    <dgm:pt modelId="{A043B181-F7A4-4AC6-BAC8-89651E4ABECC}" type="pres">
      <dgm:prSet presAssocID="{70543F22-3F5A-4CCE-BE2D-A798D1805F5F}" presName="Accent" presStyleLbl="node1" presStyleIdx="4" presStyleCnt="6"/>
      <dgm:spPr/>
    </dgm:pt>
    <dgm:pt modelId="{C5E35C64-4432-4946-95AB-6B72878A9EF7}" type="pres">
      <dgm:prSet presAssocID="{70543F22-3F5A-4CCE-BE2D-A798D1805F5F}" presName="ParentBackground2" presStyleCnt="0"/>
      <dgm:spPr/>
    </dgm:pt>
    <dgm:pt modelId="{E346BD19-B8AC-4612-B6B2-3FA4DCB5B126}" type="pres">
      <dgm:prSet presAssocID="{70543F22-3F5A-4CCE-BE2D-A798D1805F5F}" presName="ParentBackground" presStyleLbl="fgAcc1" presStyleIdx="4" presStyleCnt="6"/>
      <dgm:spPr/>
    </dgm:pt>
    <dgm:pt modelId="{B972AC16-95B2-43B3-8346-ACA00384E4DC}" type="pres">
      <dgm:prSet presAssocID="{70543F22-3F5A-4CCE-BE2D-A798D1805F5F}" presName="Parent2" presStyleLbl="revTx" presStyleIdx="0" presStyleCnt="0">
        <dgm:presLayoutVars>
          <dgm:chMax val="1"/>
          <dgm:chPref val="1"/>
          <dgm:bulletEnabled val="1"/>
        </dgm:presLayoutVars>
      </dgm:prSet>
      <dgm:spPr/>
    </dgm:pt>
    <dgm:pt modelId="{BEC1E31E-01AD-4618-980B-BDDBA0FC62C3}" type="pres">
      <dgm:prSet presAssocID="{4C368866-6B39-4A6A-A97F-6026B6D93DC3}" presName="Accent1" presStyleCnt="0"/>
      <dgm:spPr/>
    </dgm:pt>
    <dgm:pt modelId="{A0445198-1B88-4F18-B945-7158496E1AD6}" type="pres">
      <dgm:prSet presAssocID="{4C368866-6B39-4A6A-A97F-6026B6D93DC3}" presName="Accent" presStyleLbl="node1" presStyleIdx="5" presStyleCnt="6"/>
      <dgm:spPr/>
    </dgm:pt>
    <dgm:pt modelId="{E81E10FF-01F6-4793-B255-97594D22BA98}" type="pres">
      <dgm:prSet presAssocID="{4C368866-6B39-4A6A-A97F-6026B6D93DC3}" presName="ParentBackground1" presStyleCnt="0"/>
      <dgm:spPr/>
    </dgm:pt>
    <dgm:pt modelId="{12DA618E-4C68-48B2-AB94-368DD8F9778F}" type="pres">
      <dgm:prSet presAssocID="{4C368866-6B39-4A6A-A97F-6026B6D93DC3}" presName="ParentBackground" presStyleLbl="fgAcc1" presStyleIdx="5" presStyleCnt="6"/>
      <dgm:spPr/>
    </dgm:pt>
    <dgm:pt modelId="{5A8319A6-B26E-40DD-9728-AF59F71E6786}" type="pres">
      <dgm:prSet presAssocID="{4C368866-6B39-4A6A-A97F-6026B6D93DC3}" presName="Parent1" presStyleLbl="revTx" presStyleIdx="0" presStyleCnt="0">
        <dgm:presLayoutVars>
          <dgm:chMax val="1"/>
          <dgm:chPref val="1"/>
          <dgm:bulletEnabled val="1"/>
        </dgm:presLayoutVars>
      </dgm:prSet>
      <dgm:spPr/>
    </dgm:pt>
  </dgm:ptLst>
  <dgm:cxnLst>
    <dgm:cxn modelId="{BD833F26-2606-49B0-AF13-7E6E379916E6}" srcId="{043868C1-C3CA-47AF-A259-7602F346E851}" destId="{006A752A-F3F6-4445-9879-6A943DE1B632}" srcOrd="3" destOrd="0" parTransId="{A10AD9F2-0E55-4079-B65C-7BF7C6B1117D}" sibTransId="{D6379D95-2A2A-4814-A132-0CA9E2B5172F}"/>
    <dgm:cxn modelId="{4299E22E-7365-4E82-9E7A-0029B132EC63}" srcId="{043868C1-C3CA-47AF-A259-7602F346E851}" destId="{70543F22-3F5A-4CCE-BE2D-A798D1805F5F}" srcOrd="1" destOrd="0" parTransId="{3E51D223-04E7-41EC-82F6-635C32F3090A}" sibTransId="{B268B540-F267-4333-B4F6-2A202A658816}"/>
    <dgm:cxn modelId="{645DF835-EF8E-45BA-B7AD-B56416755C6F}" type="presOf" srcId="{70543F22-3F5A-4CCE-BE2D-A798D1805F5F}" destId="{E346BD19-B8AC-4612-B6B2-3FA4DCB5B126}" srcOrd="0" destOrd="0" presId="urn:microsoft.com/office/officeart/2011/layout/CircleProcess"/>
    <dgm:cxn modelId="{21D75937-60A6-4DB9-ACF1-DE2C3214B2DD}" type="presOf" srcId="{DA9F2E6B-9457-4054-BCA2-C8CDF8EDBB37}" destId="{FAC56D68-FAAD-42CB-9123-8A1FC0A0C0E2}" srcOrd="0" destOrd="0" presId="urn:microsoft.com/office/officeart/2011/layout/CircleProcess"/>
    <dgm:cxn modelId="{3B8C5A48-71D8-4684-BC22-46522CB2DCEE}" type="presOf" srcId="{043868C1-C3CA-47AF-A259-7602F346E851}" destId="{CB0CE3CF-D113-400A-9CC4-8AC3C3FFB82A}" srcOrd="0" destOrd="0" presId="urn:microsoft.com/office/officeart/2011/layout/CircleProcess"/>
    <dgm:cxn modelId="{D6C3EA4F-CD90-4B3D-92E3-7D167D406D0B}" type="presOf" srcId="{006A752A-F3F6-4445-9879-6A943DE1B632}" destId="{2B8E2EF3-2A30-4974-AE1A-DB8D687586B8}" srcOrd="0" destOrd="0" presId="urn:microsoft.com/office/officeart/2011/layout/CircleProcess"/>
    <dgm:cxn modelId="{E7EEC651-EAC6-4D75-980F-52900F3D5D4E}" type="presOf" srcId="{4C368866-6B39-4A6A-A97F-6026B6D93DC3}" destId="{5A8319A6-B26E-40DD-9728-AF59F71E6786}" srcOrd="1" destOrd="0" presId="urn:microsoft.com/office/officeart/2011/layout/CircleProcess"/>
    <dgm:cxn modelId="{70A45589-B6BD-4FA4-89D3-EE43497CE9D8}" srcId="{043868C1-C3CA-47AF-A259-7602F346E851}" destId="{6CE1C2A4-DA7D-4FC7-B856-162E25120FFB}" srcOrd="4" destOrd="0" parTransId="{2A9E3859-F1C4-4974-8892-85AB7B498EA1}" sibTransId="{AD82F82F-A424-44F0-91DE-880BE7B2852D}"/>
    <dgm:cxn modelId="{6817F097-A10B-490D-A380-40B82DB6C92F}" type="presOf" srcId="{70543F22-3F5A-4CCE-BE2D-A798D1805F5F}" destId="{B972AC16-95B2-43B3-8346-ACA00384E4DC}" srcOrd="1" destOrd="0" presId="urn:microsoft.com/office/officeart/2011/layout/CircleProcess"/>
    <dgm:cxn modelId="{890AF197-FFD5-4F3A-A3E0-6393226CDC92}" type="presOf" srcId="{006A752A-F3F6-4445-9879-6A943DE1B632}" destId="{5D0AD86D-5748-4C17-9CAE-4F8A2AB83513}" srcOrd="1" destOrd="0" presId="urn:microsoft.com/office/officeart/2011/layout/CircleProcess"/>
    <dgm:cxn modelId="{8C30CE9C-58EE-4D3E-97E5-7BA0C7B4C810}" type="presOf" srcId="{2BAB217E-413B-4417-B1F5-A313962B5DDF}" destId="{3F83A8BE-0D31-45DC-9689-D1ACB25C29AB}" srcOrd="0" destOrd="0" presId="urn:microsoft.com/office/officeart/2011/layout/CircleProcess"/>
    <dgm:cxn modelId="{2EC0E9A4-9832-4BB7-BA65-3E3AA47273EA}" srcId="{043868C1-C3CA-47AF-A259-7602F346E851}" destId="{DA9F2E6B-9457-4054-BCA2-C8CDF8EDBB37}" srcOrd="2" destOrd="0" parTransId="{425223BD-0A89-47B9-BE19-D200C06FAF8B}" sibTransId="{9939F483-A47E-4DCD-A35B-E8BCE5180F1C}"/>
    <dgm:cxn modelId="{0AF4A0A7-3F80-4830-932D-2613D1604BB7}" type="presOf" srcId="{DA9F2E6B-9457-4054-BCA2-C8CDF8EDBB37}" destId="{A84654A3-0B16-4A52-908C-E878ACD4F9AF}" srcOrd="1" destOrd="0" presId="urn:microsoft.com/office/officeart/2011/layout/CircleProcess"/>
    <dgm:cxn modelId="{F7F3C5B1-270A-4590-AB7C-5F84D283E3C7}" type="presOf" srcId="{6CE1C2A4-DA7D-4FC7-B856-162E25120FFB}" destId="{DE271570-4CB7-4811-A53D-F702D01C0999}" srcOrd="0" destOrd="0" presId="urn:microsoft.com/office/officeart/2011/layout/CircleProcess"/>
    <dgm:cxn modelId="{3A844FD0-811E-4A62-B26F-4C6091721AB3}" srcId="{043868C1-C3CA-47AF-A259-7602F346E851}" destId="{2BAB217E-413B-4417-B1F5-A313962B5DDF}" srcOrd="5" destOrd="0" parTransId="{046FEB0B-23F9-4C67-A09C-C112A13339F4}" sibTransId="{FCCA4C82-B6E0-4094-BB08-AEC49277D352}"/>
    <dgm:cxn modelId="{1DD5A8D3-E13E-4C7B-B5AA-F7359DE77E8D}" type="presOf" srcId="{4C368866-6B39-4A6A-A97F-6026B6D93DC3}" destId="{12DA618E-4C68-48B2-AB94-368DD8F9778F}" srcOrd="0" destOrd="0" presId="urn:microsoft.com/office/officeart/2011/layout/CircleProcess"/>
    <dgm:cxn modelId="{D9EE57D9-3E51-4818-B294-ECE58EE144CB}" srcId="{043868C1-C3CA-47AF-A259-7602F346E851}" destId="{4C368866-6B39-4A6A-A97F-6026B6D93DC3}" srcOrd="0" destOrd="0" parTransId="{650FACF2-1A24-468C-A035-3086D0F5DFF9}" sibTransId="{6B15303F-C460-45A3-859A-3A7A79DCC683}"/>
    <dgm:cxn modelId="{3C49F1F2-9EC4-4514-8820-EDCE088440B0}" type="presOf" srcId="{6CE1C2A4-DA7D-4FC7-B856-162E25120FFB}" destId="{3CB51E02-038A-4FC6-9C8D-048138B44308}" srcOrd="1" destOrd="0" presId="urn:microsoft.com/office/officeart/2011/layout/CircleProcess"/>
    <dgm:cxn modelId="{BF0275F6-25FA-49E3-A6F5-E2A20C7556C2}" type="presOf" srcId="{2BAB217E-413B-4417-B1F5-A313962B5DDF}" destId="{311BAE31-5722-4C56-80CD-AEB748A31351}" srcOrd="1" destOrd="0" presId="urn:microsoft.com/office/officeart/2011/layout/CircleProcess"/>
    <dgm:cxn modelId="{67BB1E1C-0F80-468B-937E-4B9000F7C8F8}" type="presParOf" srcId="{CB0CE3CF-D113-400A-9CC4-8AC3C3FFB82A}" destId="{E7CD1074-BCD4-4F71-B10D-08ED6605D1F0}" srcOrd="0" destOrd="0" presId="urn:microsoft.com/office/officeart/2011/layout/CircleProcess"/>
    <dgm:cxn modelId="{86ACB22E-177C-4C39-B5EC-DE475736FED1}" type="presParOf" srcId="{E7CD1074-BCD4-4F71-B10D-08ED6605D1F0}" destId="{1213B156-AECC-425C-A80D-1B79851B9CC5}" srcOrd="0" destOrd="0" presId="urn:microsoft.com/office/officeart/2011/layout/CircleProcess"/>
    <dgm:cxn modelId="{B03440E2-B572-4763-A829-8AF475EBC38A}" type="presParOf" srcId="{CB0CE3CF-D113-400A-9CC4-8AC3C3FFB82A}" destId="{3463B159-7756-452E-9C87-907330B7D0CD}" srcOrd="1" destOrd="0" presId="urn:microsoft.com/office/officeart/2011/layout/CircleProcess"/>
    <dgm:cxn modelId="{25E32AF9-9DA3-4984-9D12-A60C2503F3AC}" type="presParOf" srcId="{3463B159-7756-452E-9C87-907330B7D0CD}" destId="{3F83A8BE-0D31-45DC-9689-D1ACB25C29AB}" srcOrd="0" destOrd="0" presId="urn:microsoft.com/office/officeart/2011/layout/CircleProcess"/>
    <dgm:cxn modelId="{7814DCE6-D03D-402F-B404-89867655B7CA}" type="presParOf" srcId="{CB0CE3CF-D113-400A-9CC4-8AC3C3FFB82A}" destId="{311BAE31-5722-4C56-80CD-AEB748A31351}" srcOrd="2" destOrd="0" presId="urn:microsoft.com/office/officeart/2011/layout/CircleProcess"/>
    <dgm:cxn modelId="{8F510550-9C72-40FC-ACB3-8F1F6FEE2452}" type="presParOf" srcId="{CB0CE3CF-D113-400A-9CC4-8AC3C3FFB82A}" destId="{919873E5-6CD5-44CF-B14D-5CE9DA546080}" srcOrd="3" destOrd="0" presId="urn:microsoft.com/office/officeart/2011/layout/CircleProcess"/>
    <dgm:cxn modelId="{C2CD3FC8-41CE-4CC4-A981-A05F58732079}" type="presParOf" srcId="{919873E5-6CD5-44CF-B14D-5CE9DA546080}" destId="{2F2024E9-6376-4EB8-921B-0D2FDC217C43}" srcOrd="0" destOrd="0" presId="urn:microsoft.com/office/officeart/2011/layout/CircleProcess"/>
    <dgm:cxn modelId="{6552A63A-E691-4DDF-AC16-2A2E453E2B3F}" type="presParOf" srcId="{CB0CE3CF-D113-400A-9CC4-8AC3C3FFB82A}" destId="{FE60192C-8EB9-41D5-9F2F-4D482F81F928}" srcOrd="4" destOrd="0" presId="urn:microsoft.com/office/officeart/2011/layout/CircleProcess"/>
    <dgm:cxn modelId="{E5ED6BCA-5F43-4E66-B2CF-19DC56272E78}" type="presParOf" srcId="{FE60192C-8EB9-41D5-9F2F-4D482F81F928}" destId="{DE271570-4CB7-4811-A53D-F702D01C0999}" srcOrd="0" destOrd="0" presId="urn:microsoft.com/office/officeart/2011/layout/CircleProcess"/>
    <dgm:cxn modelId="{C43ACED4-55F8-4DA0-B1E4-8D1856F52FB6}" type="presParOf" srcId="{CB0CE3CF-D113-400A-9CC4-8AC3C3FFB82A}" destId="{3CB51E02-038A-4FC6-9C8D-048138B44308}" srcOrd="5" destOrd="0" presId="urn:microsoft.com/office/officeart/2011/layout/CircleProcess"/>
    <dgm:cxn modelId="{E0309FEF-A1F6-418D-8B97-4CC4CCA3ADE2}" type="presParOf" srcId="{CB0CE3CF-D113-400A-9CC4-8AC3C3FFB82A}" destId="{39B3EFF1-A80D-47B9-B879-81CE8942164A}" srcOrd="6" destOrd="0" presId="urn:microsoft.com/office/officeart/2011/layout/CircleProcess"/>
    <dgm:cxn modelId="{765B7C98-B629-4941-B2DB-263B655DD934}" type="presParOf" srcId="{39B3EFF1-A80D-47B9-B879-81CE8942164A}" destId="{586F8D59-E93F-44FA-AD1D-045AED784512}" srcOrd="0" destOrd="0" presId="urn:microsoft.com/office/officeart/2011/layout/CircleProcess"/>
    <dgm:cxn modelId="{BD854CFA-99D0-4172-BCDD-DFBAF6E96B02}" type="presParOf" srcId="{CB0CE3CF-D113-400A-9CC4-8AC3C3FFB82A}" destId="{AED96077-73B7-41DE-83F8-89B56035B5DD}" srcOrd="7" destOrd="0" presId="urn:microsoft.com/office/officeart/2011/layout/CircleProcess"/>
    <dgm:cxn modelId="{33EC6539-B646-4077-962D-95E086EBC2B5}" type="presParOf" srcId="{AED96077-73B7-41DE-83F8-89B56035B5DD}" destId="{2B8E2EF3-2A30-4974-AE1A-DB8D687586B8}" srcOrd="0" destOrd="0" presId="urn:microsoft.com/office/officeart/2011/layout/CircleProcess"/>
    <dgm:cxn modelId="{5729513E-DDA8-467D-B2E6-1F88E0C1AAE1}" type="presParOf" srcId="{CB0CE3CF-D113-400A-9CC4-8AC3C3FFB82A}" destId="{5D0AD86D-5748-4C17-9CAE-4F8A2AB83513}" srcOrd="8" destOrd="0" presId="urn:microsoft.com/office/officeart/2011/layout/CircleProcess"/>
    <dgm:cxn modelId="{F157ED48-59E7-4D6A-BAF1-182F5ABCD0F8}" type="presParOf" srcId="{CB0CE3CF-D113-400A-9CC4-8AC3C3FFB82A}" destId="{8775CEB4-64F1-46D5-88A9-347EDC3DC694}" srcOrd="9" destOrd="0" presId="urn:microsoft.com/office/officeart/2011/layout/CircleProcess"/>
    <dgm:cxn modelId="{B855382E-15BB-4BC2-ACDB-9FB5354E18A9}" type="presParOf" srcId="{8775CEB4-64F1-46D5-88A9-347EDC3DC694}" destId="{92F5A2EC-5851-4A7D-A5F5-57B39200B77D}" srcOrd="0" destOrd="0" presId="urn:microsoft.com/office/officeart/2011/layout/CircleProcess"/>
    <dgm:cxn modelId="{6E93DA83-9269-4CA5-9C35-F2AEC0F7A144}" type="presParOf" srcId="{CB0CE3CF-D113-400A-9CC4-8AC3C3FFB82A}" destId="{D22CD6DD-30D8-4630-846A-C4976A6CE7E4}" srcOrd="10" destOrd="0" presId="urn:microsoft.com/office/officeart/2011/layout/CircleProcess"/>
    <dgm:cxn modelId="{B0410CB4-C4DD-426F-8FE1-2C902E62D40A}" type="presParOf" srcId="{D22CD6DD-30D8-4630-846A-C4976A6CE7E4}" destId="{FAC56D68-FAAD-42CB-9123-8A1FC0A0C0E2}" srcOrd="0" destOrd="0" presId="urn:microsoft.com/office/officeart/2011/layout/CircleProcess"/>
    <dgm:cxn modelId="{02537B2A-8DE0-457D-A09D-CBB36A4B5D5D}" type="presParOf" srcId="{CB0CE3CF-D113-400A-9CC4-8AC3C3FFB82A}" destId="{A84654A3-0B16-4A52-908C-E878ACD4F9AF}" srcOrd="11" destOrd="0" presId="urn:microsoft.com/office/officeart/2011/layout/CircleProcess"/>
    <dgm:cxn modelId="{74ECB3D1-E26A-4115-8CB8-CFD6A4C4C771}" type="presParOf" srcId="{CB0CE3CF-D113-400A-9CC4-8AC3C3FFB82A}" destId="{293BA4EB-9F2E-4C07-B1B6-9F4E2E73E842}" srcOrd="12" destOrd="0" presId="urn:microsoft.com/office/officeart/2011/layout/CircleProcess"/>
    <dgm:cxn modelId="{597A196C-10F3-499F-A99E-7B998F057BA8}" type="presParOf" srcId="{293BA4EB-9F2E-4C07-B1B6-9F4E2E73E842}" destId="{A043B181-F7A4-4AC6-BAC8-89651E4ABECC}" srcOrd="0" destOrd="0" presId="urn:microsoft.com/office/officeart/2011/layout/CircleProcess"/>
    <dgm:cxn modelId="{066BDCD6-BA23-49C1-97C1-EA530BC78C17}" type="presParOf" srcId="{CB0CE3CF-D113-400A-9CC4-8AC3C3FFB82A}" destId="{C5E35C64-4432-4946-95AB-6B72878A9EF7}" srcOrd="13" destOrd="0" presId="urn:microsoft.com/office/officeart/2011/layout/CircleProcess"/>
    <dgm:cxn modelId="{9500255B-8D38-440E-A2EB-FE544D70DFF1}" type="presParOf" srcId="{C5E35C64-4432-4946-95AB-6B72878A9EF7}" destId="{E346BD19-B8AC-4612-B6B2-3FA4DCB5B126}" srcOrd="0" destOrd="0" presId="urn:microsoft.com/office/officeart/2011/layout/CircleProcess"/>
    <dgm:cxn modelId="{4B46AB78-4959-4EFD-984D-50E9B851FCB2}" type="presParOf" srcId="{CB0CE3CF-D113-400A-9CC4-8AC3C3FFB82A}" destId="{B972AC16-95B2-43B3-8346-ACA00384E4DC}" srcOrd="14" destOrd="0" presId="urn:microsoft.com/office/officeart/2011/layout/CircleProcess"/>
    <dgm:cxn modelId="{C546D4D7-F079-46F3-B221-09C2AE0AC78D}" type="presParOf" srcId="{CB0CE3CF-D113-400A-9CC4-8AC3C3FFB82A}" destId="{BEC1E31E-01AD-4618-980B-BDDBA0FC62C3}" srcOrd="15" destOrd="0" presId="urn:microsoft.com/office/officeart/2011/layout/CircleProcess"/>
    <dgm:cxn modelId="{0551D2C7-4271-4DE1-8143-53A4D8B5B7C3}" type="presParOf" srcId="{BEC1E31E-01AD-4618-980B-BDDBA0FC62C3}" destId="{A0445198-1B88-4F18-B945-7158496E1AD6}" srcOrd="0" destOrd="0" presId="urn:microsoft.com/office/officeart/2011/layout/CircleProcess"/>
    <dgm:cxn modelId="{C5608232-0BAE-4D8C-B67A-6A29D89D9A35}" type="presParOf" srcId="{CB0CE3CF-D113-400A-9CC4-8AC3C3FFB82A}" destId="{E81E10FF-01F6-4793-B255-97594D22BA98}" srcOrd="16" destOrd="0" presId="urn:microsoft.com/office/officeart/2011/layout/CircleProcess"/>
    <dgm:cxn modelId="{C7844A7B-DE0D-414B-BBD8-B23B20473ACC}" type="presParOf" srcId="{E81E10FF-01F6-4793-B255-97594D22BA98}" destId="{12DA618E-4C68-48B2-AB94-368DD8F9778F}" srcOrd="0" destOrd="0" presId="urn:microsoft.com/office/officeart/2011/layout/CircleProcess"/>
    <dgm:cxn modelId="{C5BBB77A-E4B2-4217-BD6D-BF702B119F21}" type="presParOf" srcId="{CB0CE3CF-D113-400A-9CC4-8AC3C3FFB82A}" destId="{5A8319A6-B26E-40DD-9728-AF59F71E6786}" srcOrd="17" destOrd="0" presId="urn:microsoft.com/office/officeart/2011/layout/Circle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3B156-AECC-425C-A80D-1B79851B9CC5}">
      <dsp:nvSpPr>
        <dsp:cNvPr id="0" name=""/>
        <dsp:cNvSpPr/>
      </dsp:nvSpPr>
      <dsp:spPr>
        <a:xfrm>
          <a:off x="10210961" y="1575388"/>
          <a:ext cx="1882286" cy="18819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83A8BE-0D31-45DC-9689-D1ACB25C29AB}">
      <dsp:nvSpPr>
        <dsp:cNvPr id="0" name=""/>
        <dsp:cNvSpPr/>
      </dsp:nvSpPr>
      <dsp:spPr>
        <a:xfrm>
          <a:off x="10274341" y="1638130"/>
          <a:ext cx="1756721" cy="1756445"/>
        </a:xfrm>
        <a:prstGeom prst="ellipse">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10525472" y="1889097"/>
        <a:ext cx="1254459" cy="1254509"/>
      </dsp:txXfrm>
    </dsp:sp>
    <dsp:sp modelId="{2F2024E9-6376-4EB8-921B-0D2FDC217C43}">
      <dsp:nvSpPr>
        <dsp:cNvPr id="0" name=""/>
        <dsp:cNvSpPr/>
      </dsp:nvSpPr>
      <dsp:spPr>
        <a:xfrm rot="2700000">
          <a:off x="8212956" y="1575176"/>
          <a:ext cx="1882021" cy="188202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271570-4CB7-4811-A53D-F702D01C0999}">
      <dsp:nvSpPr>
        <dsp:cNvPr id="0" name=""/>
        <dsp:cNvSpPr/>
      </dsp:nvSpPr>
      <dsp:spPr>
        <a:xfrm>
          <a:off x="8329870" y="1638130"/>
          <a:ext cx="1756721" cy="1756445"/>
        </a:xfrm>
        <a:prstGeom prst="ellipse">
          <a:avLst/>
        </a:prstGeom>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8581001" y="1889097"/>
        <a:ext cx="1254459" cy="1254509"/>
      </dsp:txXfrm>
    </dsp:sp>
    <dsp:sp modelId="{586F8D59-E93F-44FA-AD1D-045AED784512}">
      <dsp:nvSpPr>
        <dsp:cNvPr id="0" name=""/>
        <dsp:cNvSpPr/>
      </dsp:nvSpPr>
      <dsp:spPr>
        <a:xfrm rot="2700000">
          <a:off x="6322150" y="1575176"/>
          <a:ext cx="1882021" cy="188202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8E2EF3-2A30-4974-AE1A-DB8D687586B8}">
      <dsp:nvSpPr>
        <dsp:cNvPr id="0" name=""/>
        <dsp:cNvSpPr/>
      </dsp:nvSpPr>
      <dsp:spPr>
        <a:xfrm>
          <a:off x="6379267" y="1603370"/>
          <a:ext cx="1756721" cy="1756445"/>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6630398" y="1854337"/>
        <a:ext cx="1254459" cy="1254509"/>
      </dsp:txXfrm>
    </dsp:sp>
    <dsp:sp modelId="{92F5A2EC-5851-4A7D-A5F5-57B39200B77D}">
      <dsp:nvSpPr>
        <dsp:cNvPr id="0" name=""/>
        <dsp:cNvSpPr/>
      </dsp:nvSpPr>
      <dsp:spPr>
        <a:xfrm rot="2700000">
          <a:off x="4377678" y="1575176"/>
          <a:ext cx="1882021" cy="188202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C56D68-FAAD-42CB-9123-8A1FC0A0C0E2}">
      <dsp:nvSpPr>
        <dsp:cNvPr id="0" name=""/>
        <dsp:cNvSpPr/>
      </dsp:nvSpPr>
      <dsp:spPr>
        <a:xfrm>
          <a:off x="4440926" y="1638130"/>
          <a:ext cx="1756721" cy="1756445"/>
        </a:xfrm>
        <a:prstGeom prst="ellipse">
          <a:avLst/>
        </a:prstGeom>
        <a:blipFill dpi="0" rotWithShape="0">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4690862" y="1889097"/>
        <a:ext cx="1254459" cy="1254509"/>
      </dsp:txXfrm>
    </dsp:sp>
    <dsp:sp modelId="{A043B181-F7A4-4AC6-BAC8-89651E4ABECC}">
      <dsp:nvSpPr>
        <dsp:cNvPr id="0" name=""/>
        <dsp:cNvSpPr/>
      </dsp:nvSpPr>
      <dsp:spPr>
        <a:xfrm rot="2700000">
          <a:off x="2433207" y="1575176"/>
          <a:ext cx="1882021" cy="188202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46BD19-B8AC-4612-B6B2-3FA4DCB5B126}">
      <dsp:nvSpPr>
        <dsp:cNvPr id="0" name=""/>
        <dsp:cNvSpPr/>
      </dsp:nvSpPr>
      <dsp:spPr>
        <a:xfrm>
          <a:off x="2496455" y="1638130"/>
          <a:ext cx="1756721" cy="1756445"/>
        </a:xfrm>
        <a:prstGeom prst="ellipse">
          <a:avLst/>
        </a:prstGeom>
        <a:blipFill rotWithShape="0">
          <a:blip xmlns:r="http://schemas.openxmlformats.org/officeDocument/2006/relationships" r:embed="rId5">
            <a:extLst>
              <a:ext uri="{28A0092B-C50C-407E-A947-70E740481C1C}">
                <a14:useLocalDpi xmlns:a14="http://schemas.microsoft.com/office/drawing/2010/main" val="0"/>
              </a:ext>
            </a:extLst>
          </a:blip>
          <a:srcRect/>
          <a:stretch>
            <a:fillRect l="-17000" r="-1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2746390" y="1889097"/>
        <a:ext cx="1254459" cy="1254509"/>
      </dsp:txXfrm>
    </dsp:sp>
    <dsp:sp modelId="{A0445198-1B88-4F18-B945-7158496E1AD6}">
      <dsp:nvSpPr>
        <dsp:cNvPr id="0" name=""/>
        <dsp:cNvSpPr/>
      </dsp:nvSpPr>
      <dsp:spPr>
        <a:xfrm rot="2700000">
          <a:off x="488735" y="1575176"/>
          <a:ext cx="1882021" cy="188202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DA618E-4C68-48B2-AB94-368DD8F9778F}">
      <dsp:nvSpPr>
        <dsp:cNvPr id="0" name=""/>
        <dsp:cNvSpPr/>
      </dsp:nvSpPr>
      <dsp:spPr>
        <a:xfrm>
          <a:off x="550787" y="1638130"/>
          <a:ext cx="1756721" cy="1756445"/>
        </a:xfrm>
        <a:prstGeom prst="ellipse">
          <a:avLst/>
        </a:prstGeom>
        <a:blipFill dpi="0" rotWithShape="0">
          <a:blip xmlns:r="http://schemas.openxmlformats.org/officeDocument/2006/relationships" r:embed="rId6">
            <a:extLst>
              <a:ext uri="{28A0092B-C50C-407E-A947-70E740481C1C}">
                <a14:useLocalDpi xmlns:a14="http://schemas.microsoft.com/office/drawing/2010/main" val="0"/>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801918" y="1889097"/>
        <a:ext cx="1254459" cy="1254509"/>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E0841F-4E99-4ABA-994E-3C2C6B43DD44}" type="datetimeFigureOut">
              <a:rPr lang="en-US" smtClean="0"/>
              <a:t>9/16/2023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A6BAFC-9598-424B-8225-A17279525BE2}" type="slidenum">
              <a:rPr lang="en-US" smtClean="0"/>
              <a:t>‹#›</a:t>
            </a:fld>
            <a:endParaRPr lang="en-US"/>
          </a:p>
        </p:txBody>
      </p:sp>
    </p:spTree>
    <p:extLst>
      <p:ext uri="{BB962C8B-B14F-4D97-AF65-F5344CB8AC3E}">
        <p14:creationId xmlns:p14="http://schemas.microsoft.com/office/powerpoint/2010/main" val="4261126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374151"/>
                </a:solidFill>
                <a:effectLst/>
                <a:latin typeface="Söhne"/>
              </a:rPr>
              <a:t>G'day everyone! Now, I hope I did justice to that Aussie greeting. I've been practicing! I find myself in this extraordinary country, a land of immense beauty, rich history, and incredible cultural diversity. </a:t>
            </a:r>
            <a:r>
              <a:rPr lang="en-US" b="0" i="0" dirty="0">
                <a:solidFill>
                  <a:srgbClr val="374151"/>
                </a:solidFill>
                <a:effectLst/>
                <a:latin typeface="Söhne"/>
              </a:rPr>
              <a:t>A nation of sunburnt lands, sweeping beaches, and bustling cities. And as I stand here, in the vibrant heart of Sydney, I'm reminded of the iconic Australian films and stories that have painted vivid pictures for us foreigners - be it the gritty outback tales of 'Mad Max', the warmth of 'Strictly Ballroom', or the heartwarming journey in 'Red Dog'."</a:t>
            </a:r>
          </a:p>
          <a:p>
            <a:pPr algn="l"/>
            <a:endParaRPr lang="en-US" b="0" i="0" dirty="0">
              <a:solidFill>
                <a:srgbClr val="374151"/>
              </a:solidFill>
              <a:effectLst/>
              <a:latin typeface="Söhne"/>
            </a:endParaRPr>
          </a:p>
          <a:p>
            <a:pPr algn="l"/>
            <a:r>
              <a:rPr lang="en-US" b="1" i="0" dirty="0">
                <a:solidFill>
                  <a:srgbClr val="374151"/>
                </a:solidFill>
                <a:effectLst/>
                <a:latin typeface="Söhne"/>
              </a:rPr>
              <a:t>And yet, the movies and songs, as captivating as they are, merely offer glimpses. </a:t>
            </a:r>
          </a:p>
          <a:p>
            <a:pPr algn="l"/>
            <a:r>
              <a:rPr lang="en-US" b="1" i="0" dirty="0">
                <a:solidFill>
                  <a:srgbClr val="374151"/>
                </a:solidFill>
                <a:effectLst/>
                <a:latin typeface="Söhne"/>
              </a:rPr>
              <a:t>To truly understand Australia, one has to experience it firsthand – the pulsating energy of its cities, the ageless wisdom of its indigenous cultures, the undeniable spirit of </a:t>
            </a:r>
            <a:r>
              <a:rPr lang="en-US" b="1" i="0" dirty="0" err="1">
                <a:solidFill>
                  <a:srgbClr val="374151"/>
                </a:solidFill>
                <a:effectLst/>
                <a:latin typeface="Söhne"/>
              </a:rPr>
              <a:t>mateship</a:t>
            </a:r>
            <a:r>
              <a:rPr lang="en-US" b="1" i="0" dirty="0">
                <a:solidFill>
                  <a:srgbClr val="374151"/>
                </a:solidFill>
                <a:effectLst/>
                <a:latin typeface="Söhne"/>
              </a:rPr>
              <a:t>, and of course, the allure of Vegemite!"</a:t>
            </a:r>
          </a:p>
          <a:p>
            <a:pPr algn="l"/>
            <a:endParaRPr lang="en-US" b="0" i="0" dirty="0">
              <a:solidFill>
                <a:srgbClr val="374151"/>
              </a:solidFill>
              <a:effectLst/>
              <a:latin typeface="Söhne"/>
            </a:endParaRPr>
          </a:p>
          <a:p>
            <a:pPr algn="l"/>
            <a:r>
              <a:rPr lang="en-US" b="1" i="0" dirty="0">
                <a:solidFill>
                  <a:srgbClr val="374151"/>
                </a:solidFill>
                <a:effectLst/>
                <a:latin typeface="Söhne"/>
              </a:rPr>
              <a:t>As I come from America, it's both an honor and a learning experience to be amongst you all. Our countries, though oceans apart, have shared stories, collaborations, and mutual admiration. While I might occasionally reminisce about the tunes of INXS or the stellar performances of Nicole Kidman, I'm here to connect on a deeper level, to discuss our shared mission in the probation sector, and to collaboratively envision a future brimming with innovation."</a:t>
            </a:r>
          </a:p>
          <a:p>
            <a:pPr algn="l"/>
            <a:endParaRPr lang="en-US" b="0" i="0" dirty="0">
              <a:solidFill>
                <a:srgbClr val="374151"/>
              </a:solidFill>
              <a:effectLst/>
              <a:latin typeface="Söhne"/>
            </a:endParaRPr>
          </a:p>
          <a:p>
            <a:pPr algn="l"/>
            <a:r>
              <a:rPr lang="en-US" b="1" i="0" dirty="0">
                <a:solidFill>
                  <a:srgbClr val="374151"/>
                </a:solidFill>
                <a:effectLst/>
                <a:latin typeface="Söhne"/>
              </a:rPr>
              <a:t>While I aim to share insights and experiences, I'm equally eager to learn from each of you, to understand the Australian perspective, and to see how, together, we can shape the future of probation services, not just in our respective nations, but globally.“</a:t>
            </a:r>
          </a:p>
          <a:p>
            <a:pPr algn="l"/>
            <a:endParaRPr lang="en-US" b="1" i="0" dirty="0">
              <a:solidFill>
                <a:srgbClr val="374151"/>
              </a:solidFill>
              <a:effectLst/>
              <a:latin typeface="Söhne"/>
            </a:endParaRPr>
          </a:p>
          <a:p>
            <a:pPr algn="l"/>
            <a:r>
              <a:rPr lang="en-US" b="1" i="0" dirty="0">
                <a:solidFill>
                  <a:srgbClr val="374151"/>
                </a:solidFill>
                <a:effectLst/>
                <a:latin typeface="Söhne"/>
              </a:rPr>
              <a:t>2:20</a:t>
            </a:r>
          </a:p>
          <a:p>
            <a:br>
              <a:rPr lang="en-US" b="0" dirty="0"/>
            </a:br>
            <a:endParaRPr lang="en-US" b="0" dirty="0"/>
          </a:p>
        </p:txBody>
      </p:sp>
      <p:sp>
        <p:nvSpPr>
          <p:cNvPr id="4" name="Slide Number Placeholder 3"/>
          <p:cNvSpPr>
            <a:spLocks noGrp="1"/>
          </p:cNvSpPr>
          <p:nvPr>
            <p:ph type="sldNum" sz="quarter" idx="5"/>
          </p:nvPr>
        </p:nvSpPr>
        <p:spPr/>
        <p:txBody>
          <a:bodyPr/>
          <a:lstStyle/>
          <a:p>
            <a:fld id="{A5A6BAFC-9598-424B-8225-A17279525BE2}" type="slidenum">
              <a:rPr lang="en-US" smtClean="0"/>
              <a:t>1</a:t>
            </a:fld>
            <a:endParaRPr lang="en-US"/>
          </a:p>
        </p:txBody>
      </p:sp>
    </p:spTree>
    <p:extLst>
      <p:ext uri="{BB962C8B-B14F-4D97-AF65-F5344CB8AC3E}">
        <p14:creationId xmlns:p14="http://schemas.microsoft.com/office/powerpoint/2010/main" val="2549569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74151"/>
                </a:solidFill>
                <a:effectLst/>
                <a:latin typeface="Söhne"/>
              </a:rPr>
              <a:t>To answer the question posed earlier and provide clarity on the behavioral outcomes driven by the amalgamation of my Social Capital, Human Capital, and then-prevailing Identity, we need to delve into my days with the Florida Department of Corrections.</a:t>
            </a:r>
          </a:p>
          <a:p>
            <a:pPr algn="l"/>
            <a:endParaRPr lang="en-US" b="0" i="0" dirty="0">
              <a:solidFill>
                <a:srgbClr val="374151"/>
              </a:solidFill>
              <a:effectLst/>
              <a:latin typeface="Söhne"/>
            </a:endParaRPr>
          </a:p>
          <a:p>
            <a:pPr algn="l"/>
            <a:r>
              <a:rPr lang="en-US" b="1" i="0" dirty="0">
                <a:solidFill>
                  <a:srgbClr val="374151"/>
                </a:solidFill>
                <a:effectLst/>
                <a:latin typeface="Söhne"/>
              </a:rPr>
              <a:t>As a 'Community Control Officer,</a:t>
            </a:r>
            <a:r>
              <a:rPr lang="en-US" b="0" i="0" dirty="0">
                <a:solidFill>
                  <a:srgbClr val="374151"/>
                </a:solidFill>
                <a:effectLst/>
                <a:latin typeface="Söhne"/>
              </a:rPr>
              <a:t>' my role encompassed several responsibilities, but a significant part of it was collecting 'Cost of Supervision' fees. </a:t>
            </a:r>
          </a:p>
          <a:p>
            <a:pPr algn="l"/>
            <a:r>
              <a:rPr lang="en-US" b="0" i="0" dirty="0">
                <a:solidFill>
                  <a:srgbClr val="374151"/>
                </a:solidFill>
                <a:effectLst/>
                <a:latin typeface="Söhne"/>
              </a:rPr>
              <a:t>I took on this role with fervor, and the results spoke for themselves. I had the highest collection rate in the Okeechobee branch office. </a:t>
            </a:r>
          </a:p>
          <a:p>
            <a:pPr algn="l"/>
            <a:r>
              <a:rPr lang="en-US" b="0" i="0" dirty="0">
                <a:solidFill>
                  <a:srgbClr val="374151"/>
                </a:solidFill>
                <a:effectLst/>
                <a:latin typeface="Söhne"/>
              </a:rPr>
              <a:t>In fact, our office led the district, and our district, in turn, topped the entire state of Florida. I was, to put it plainly, a COS collection machine. </a:t>
            </a:r>
          </a:p>
          <a:p>
            <a:pPr algn="l"/>
            <a:endParaRPr lang="en-US" b="1" i="0" dirty="0">
              <a:solidFill>
                <a:srgbClr val="374151"/>
              </a:solidFill>
              <a:effectLst/>
              <a:latin typeface="Söhne"/>
            </a:endParaRPr>
          </a:p>
          <a:p>
            <a:pPr algn="l"/>
            <a:r>
              <a:rPr lang="en-US" b="1" i="0" dirty="0">
                <a:solidFill>
                  <a:srgbClr val="374151"/>
                </a:solidFill>
                <a:effectLst/>
                <a:latin typeface="Söhne"/>
              </a:rPr>
              <a:t>Now, you may wonder, why this fervent approach? Why this relentless pursuit? </a:t>
            </a:r>
          </a:p>
          <a:p>
            <a:pPr algn="l"/>
            <a:endParaRPr lang="en-US" b="1" i="0" dirty="0">
              <a:solidFill>
                <a:srgbClr val="374151"/>
              </a:solidFill>
              <a:effectLst/>
              <a:latin typeface="Söhne"/>
            </a:endParaRPr>
          </a:p>
          <a:p>
            <a:pPr algn="l"/>
            <a:r>
              <a:rPr lang="en-US" b="1" i="0" dirty="0">
                <a:solidFill>
                  <a:srgbClr val="374151"/>
                </a:solidFill>
                <a:effectLst/>
                <a:latin typeface="Söhne"/>
              </a:rPr>
              <a:t>The answer lies in understanding the profound impact of my human capital - the education and training I had, my social capital - the network and environment I was part of, and most significantly, my identity at the time - that of an ardent 'Crime Fighter.’</a:t>
            </a:r>
          </a:p>
          <a:p>
            <a:pPr algn="l"/>
            <a:endParaRPr lang="en-US" b="0" i="0" dirty="0">
              <a:solidFill>
                <a:srgbClr val="374151"/>
              </a:solidFill>
              <a:effectLst/>
              <a:latin typeface="Söhne"/>
            </a:endParaRPr>
          </a:p>
          <a:p>
            <a:pPr algn="l"/>
            <a:r>
              <a:rPr lang="en-US" b="1" i="0" dirty="0">
                <a:solidFill>
                  <a:srgbClr val="374151"/>
                </a:solidFill>
                <a:effectLst/>
                <a:latin typeface="Söhne"/>
              </a:rPr>
              <a:t>Each of these elements steered my behavior, my decisions, and my outcomes. </a:t>
            </a:r>
          </a:p>
          <a:p>
            <a:pPr algn="l"/>
            <a:r>
              <a:rPr lang="en-US" b="0" i="0" dirty="0">
                <a:solidFill>
                  <a:srgbClr val="374151"/>
                </a:solidFill>
                <a:effectLst/>
                <a:latin typeface="Söhne"/>
              </a:rPr>
              <a:t>The environment and the standards set by our office, the tools and knowledge at my disposal, and the identity I had embraced converged, resulting in my particular professional approach at the time.</a:t>
            </a:r>
          </a:p>
          <a:p>
            <a:pPr algn="l"/>
            <a:r>
              <a:rPr lang="en-US" b="1" i="0" dirty="0">
                <a:solidFill>
                  <a:srgbClr val="374151"/>
                </a:solidFill>
                <a:effectLst/>
                <a:latin typeface="Söhne"/>
              </a:rPr>
              <a:t>And this isn't unique to just me. It’s a testament to how these crucial variables - our Social Capital, Human Capital, and Identity - can shape, mold, and influence our behavior. </a:t>
            </a:r>
          </a:p>
          <a:p>
            <a:pPr algn="l"/>
            <a:r>
              <a:rPr lang="en-US" b="0" i="0" dirty="0">
                <a:solidFill>
                  <a:srgbClr val="374151"/>
                </a:solidFill>
                <a:effectLst/>
                <a:latin typeface="Söhne"/>
              </a:rPr>
              <a:t>They shape our perceptions, guide our decisions, and ultimately determine our paths.</a:t>
            </a:r>
          </a:p>
          <a:p>
            <a:pPr algn="l"/>
            <a:r>
              <a:rPr lang="en-US" b="0" i="0" dirty="0">
                <a:solidFill>
                  <a:srgbClr val="374151"/>
                </a:solidFill>
                <a:effectLst/>
                <a:latin typeface="Söhne"/>
              </a:rPr>
              <a:t>16:00</a:t>
            </a:r>
          </a:p>
          <a:p>
            <a:endParaRPr lang="en-US" dirty="0"/>
          </a:p>
          <a:p>
            <a:pPr algn="l"/>
            <a:endParaRPr lang="en-US" b="0" i="0" dirty="0">
              <a:solidFill>
                <a:srgbClr val="374151"/>
              </a:solidFill>
              <a:effectLst/>
              <a:latin typeface="Söhne"/>
            </a:endParaRPr>
          </a:p>
          <a:p>
            <a:pPr algn="l"/>
            <a:endParaRPr lang="en-US" b="0" i="0" dirty="0">
              <a:solidFill>
                <a:srgbClr val="374151"/>
              </a:solidFill>
              <a:effectLst/>
              <a:latin typeface="Söhne"/>
            </a:endParaRPr>
          </a:p>
          <a:p>
            <a:endParaRPr lang="en-US" dirty="0"/>
          </a:p>
        </p:txBody>
      </p:sp>
      <p:sp>
        <p:nvSpPr>
          <p:cNvPr id="4" name="Slide Number Placeholder 3"/>
          <p:cNvSpPr>
            <a:spLocks noGrp="1"/>
          </p:cNvSpPr>
          <p:nvPr>
            <p:ph type="sldNum" sz="quarter" idx="5"/>
          </p:nvPr>
        </p:nvSpPr>
        <p:spPr/>
        <p:txBody>
          <a:bodyPr/>
          <a:lstStyle/>
          <a:p>
            <a:fld id="{A5A6BAFC-9598-424B-8225-A17279525BE2}" type="slidenum">
              <a:rPr lang="en-US" smtClean="0"/>
              <a:t>10</a:t>
            </a:fld>
            <a:endParaRPr lang="en-US"/>
          </a:p>
        </p:txBody>
      </p:sp>
    </p:spTree>
    <p:extLst>
      <p:ext uri="{BB962C8B-B14F-4D97-AF65-F5344CB8AC3E}">
        <p14:creationId xmlns:p14="http://schemas.microsoft.com/office/powerpoint/2010/main" val="4221679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374151"/>
                </a:solidFill>
                <a:effectLst/>
                <a:latin typeface="Söhne"/>
              </a:rPr>
              <a:t>In 1994</a:t>
            </a:r>
            <a:r>
              <a:rPr lang="en-US" b="0" i="0" dirty="0">
                <a:solidFill>
                  <a:srgbClr val="374151"/>
                </a:solidFill>
                <a:effectLst/>
                <a:latin typeface="Söhne"/>
              </a:rPr>
              <a:t>, the field of Corrections and Probation witnessed a landmark shift. </a:t>
            </a:r>
          </a:p>
          <a:p>
            <a:pPr algn="l"/>
            <a:r>
              <a:rPr lang="en-US" b="0" i="0" dirty="0">
                <a:solidFill>
                  <a:srgbClr val="374151"/>
                </a:solidFill>
                <a:effectLst/>
                <a:latin typeface="Söhne"/>
              </a:rPr>
              <a:t>A monumental innovation was presented to us in the form of </a:t>
            </a:r>
            <a:r>
              <a:rPr lang="en-US" b="1" i="0" dirty="0">
                <a:solidFill>
                  <a:srgbClr val="374151"/>
                </a:solidFill>
                <a:effectLst/>
                <a:latin typeface="Söhne"/>
              </a:rPr>
              <a:t>Bonta and Andrews' seminal text, 'The Psychology of Criminal Conduct'. </a:t>
            </a:r>
            <a:r>
              <a:rPr lang="en-US" b="0" i="0" dirty="0">
                <a:solidFill>
                  <a:srgbClr val="374151"/>
                </a:solidFill>
                <a:effectLst/>
                <a:latin typeface="Söhne"/>
              </a:rPr>
              <a:t>If there ever was a transformative moment in our field, this was it.</a:t>
            </a:r>
          </a:p>
          <a:p>
            <a:pPr algn="l"/>
            <a:r>
              <a:rPr lang="en-US" b="0" i="0" dirty="0">
                <a:solidFill>
                  <a:srgbClr val="374151"/>
                </a:solidFill>
                <a:effectLst/>
                <a:latin typeface="Söhne"/>
              </a:rPr>
              <a:t>The text brought forth the principles of evidence-based practices in corrections, leading us away from mere intuition or outdated practices and steering us towards strategies founded on research and proven methodologies. It wasn’t just a book; it was a blueprint for the future of corrections and probation.</a:t>
            </a:r>
          </a:p>
          <a:p>
            <a:pPr algn="l"/>
            <a:r>
              <a:rPr lang="en-US" b="0" i="0" dirty="0">
                <a:solidFill>
                  <a:srgbClr val="374151"/>
                </a:solidFill>
                <a:effectLst/>
                <a:latin typeface="Söhne"/>
              </a:rPr>
              <a:t>The cornerstone of this transformation was the </a:t>
            </a:r>
            <a:r>
              <a:rPr lang="en-US" b="1" i="0" dirty="0">
                <a:solidFill>
                  <a:srgbClr val="374151"/>
                </a:solidFill>
                <a:effectLst/>
                <a:latin typeface="Söhne"/>
              </a:rPr>
              <a:t>Risk-Need-Responsivity framework. </a:t>
            </a:r>
            <a:r>
              <a:rPr lang="en-US" b="0" i="0" dirty="0">
                <a:solidFill>
                  <a:srgbClr val="374151"/>
                </a:solidFill>
                <a:effectLst/>
                <a:latin typeface="Söhne"/>
              </a:rPr>
              <a:t>Many of you are familiar with it and, indeed, work within its parameters daily. For the uninitiated, it's a framework that focuses on the three core principles: Assessing the </a:t>
            </a:r>
            <a:r>
              <a:rPr lang="en-US" b="1" i="0" dirty="0">
                <a:solidFill>
                  <a:srgbClr val="374151"/>
                </a:solidFill>
                <a:effectLst/>
                <a:latin typeface="Söhne"/>
              </a:rPr>
              <a:t>Risk</a:t>
            </a:r>
            <a:r>
              <a:rPr lang="en-US" b="0" i="0" dirty="0">
                <a:solidFill>
                  <a:srgbClr val="374151"/>
                </a:solidFill>
                <a:effectLst/>
                <a:latin typeface="Söhne"/>
              </a:rPr>
              <a:t> of re-offending, understanding the </a:t>
            </a:r>
            <a:r>
              <a:rPr lang="en-US" b="1" i="0" dirty="0">
                <a:solidFill>
                  <a:srgbClr val="374151"/>
                </a:solidFill>
                <a:effectLst/>
                <a:latin typeface="Söhne"/>
              </a:rPr>
              <a:t>Needs</a:t>
            </a:r>
            <a:r>
              <a:rPr lang="en-US" b="0" i="0" dirty="0">
                <a:solidFill>
                  <a:srgbClr val="374151"/>
                </a:solidFill>
                <a:effectLst/>
                <a:latin typeface="Söhne"/>
              </a:rPr>
              <a:t> that must be addressed to reduce this risk, and tailoring the intervention based on the individual's unique </a:t>
            </a:r>
            <a:r>
              <a:rPr lang="en-US" b="1" i="0" dirty="0">
                <a:solidFill>
                  <a:srgbClr val="374151"/>
                </a:solidFill>
                <a:effectLst/>
                <a:latin typeface="Söhne"/>
              </a:rPr>
              <a:t>Responsivity</a:t>
            </a:r>
            <a:r>
              <a:rPr lang="en-US" b="0" i="0" dirty="0">
                <a:solidFill>
                  <a:srgbClr val="374151"/>
                </a:solidFill>
                <a:effectLst/>
                <a:latin typeface="Söhne"/>
              </a:rPr>
              <a:t> factors. </a:t>
            </a:r>
          </a:p>
          <a:p>
            <a:pPr algn="l"/>
            <a:r>
              <a:rPr lang="en-US" b="0" i="0" dirty="0">
                <a:solidFill>
                  <a:srgbClr val="374151"/>
                </a:solidFill>
                <a:effectLst/>
                <a:latin typeface="Söhne"/>
              </a:rPr>
              <a:t>This framework revolutionized our approach and is now a staple in most corrections and probation agencies around the globe.</a:t>
            </a:r>
          </a:p>
          <a:p>
            <a:pPr algn="l"/>
            <a:r>
              <a:rPr lang="en-US" b="0" i="0" dirty="0">
                <a:solidFill>
                  <a:srgbClr val="374151"/>
                </a:solidFill>
                <a:effectLst/>
                <a:latin typeface="Söhne"/>
              </a:rPr>
              <a:t>As we talk about innovation, progression, and transformation, there's an intriguing element of foreshadowing I'd like to share. While we’re discussing the 1st edition of this groundbreaking text, know that its journey continued, evolving with the field. And as a small hint towards where our story is headed: the most recent, 7th edition of 'The Psychology of Criminal Conduct', holds some familiar names within its pages. But more on that later."</a:t>
            </a:r>
          </a:p>
          <a:p>
            <a:pPr algn="l"/>
            <a:endParaRPr lang="en-US" b="0" i="0" dirty="0">
              <a:solidFill>
                <a:srgbClr val="374151"/>
              </a:solidFill>
              <a:effectLst/>
              <a:latin typeface="Söhne"/>
            </a:endParaRPr>
          </a:p>
          <a:p>
            <a:pPr algn="l"/>
            <a:r>
              <a:rPr lang="en-US" b="0" i="0" dirty="0">
                <a:solidFill>
                  <a:srgbClr val="374151"/>
                </a:solidFill>
                <a:effectLst/>
                <a:latin typeface="Söhne"/>
              </a:rPr>
              <a:t>18:00</a:t>
            </a:r>
          </a:p>
          <a:p>
            <a:endParaRPr lang="en-US" dirty="0"/>
          </a:p>
        </p:txBody>
      </p:sp>
      <p:sp>
        <p:nvSpPr>
          <p:cNvPr id="4" name="Slide Number Placeholder 3"/>
          <p:cNvSpPr>
            <a:spLocks noGrp="1"/>
          </p:cNvSpPr>
          <p:nvPr>
            <p:ph type="sldNum" sz="quarter" idx="5"/>
          </p:nvPr>
        </p:nvSpPr>
        <p:spPr/>
        <p:txBody>
          <a:bodyPr/>
          <a:lstStyle/>
          <a:p>
            <a:fld id="{A5A6BAFC-9598-424B-8225-A17279525BE2}" type="slidenum">
              <a:rPr lang="en-US" smtClean="0"/>
              <a:t>11</a:t>
            </a:fld>
            <a:endParaRPr lang="en-US"/>
          </a:p>
        </p:txBody>
      </p:sp>
    </p:spTree>
    <p:extLst>
      <p:ext uri="{BB962C8B-B14F-4D97-AF65-F5344CB8AC3E}">
        <p14:creationId xmlns:p14="http://schemas.microsoft.com/office/powerpoint/2010/main" val="1267277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74151"/>
                </a:solidFill>
                <a:effectLst/>
                <a:latin typeface="Söhne"/>
              </a:rPr>
              <a:t>Returning to the picturesque landscapes of Minnesota marked not only a homecoming for me but a significant shift in my professional journey. </a:t>
            </a:r>
          </a:p>
          <a:p>
            <a:pPr algn="l"/>
            <a:r>
              <a:rPr lang="en-US" b="0" i="0" dirty="0">
                <a:solidFill>
                  <a:srgbClr val="374151"/>
                </a:solidFill>
                <a:effectLst/>
                <a:latin typeface="Söhne"/>
              </a:rPr>
              <a:t>At Ramsey County Community Corrections, I stepped into </a:t>
            </a:r>
            <a:r>
              <a:rPr lang="en-US" b="1" i="0" dirty="0">
                <a:solidFill>
                  <a:srgbClr val="374151"/>
                </a:solidFill>
                <a:effectLst/>
                <a:latin typeface="Söhne"/>
              </a:rPr>
              <a:t>a freshly minted position tailored for supervising high-risk gang members.</a:t>
            </a:r>
            <a:r>
              <a:rPr lang="en-US" b="0" i="0" dirty="0">
                <a:solidFill>
                  <a:srgbClr val="374151"/>
                </a:solidFill>
                <a:effectLst/>
                <a:latin typeface="Söhne"/>
              </a:rPr>
              <a:t> </a:t>
            </a:r>
          </a:p>
          <a:p>
            <a:pPr algn="l"/>
            <a:r>
              <a:rPr lang="en-US" b="0" i="0" dirty="0">
                <a:solidFill>
                  <a:srgbClr val="374151"/>
                </a:solidFill>
                <a:effectLst/>
                <a:latin typeface="Söhne"/>
              </a:rPr>
              <a:t>A new challenge, a new role, and an evolution of my HC, SC, and Identity.</a:t>
            </a:r>
          </a:p>
          <a:p>
            <a:pPr algn="l"/>
            <a:endParaRPr lang="en-US" b="0" i="0" dirty="0">
              <a:solidFill>
                <a:srgbClr val="374151"/>
              </a:solidFill>
              <a:effectLst/>
              <a:latin typeface="Söhne"/>
            </a:endParaRPr>
          </a:p>
          <a:p>
            <a:pPr algn="l"/>
            <a:r>
              <a:rPr lang="en-US" b="0" i="0" dirty="0">
                <a:solidFill>
                  <a:srgbClr val="374151"/>
                </a:solidFill>
                <a:effectLst/>
                <a:latin typeface="Söhne"/>
              </a:rPr>
              <a:t>Let's dissect this evolution:</a:t>
            </a:r>
          </a:p>
          <a:p>
            <a:pPr algn="l"/>
            <a:r>
              <a:rPr lang="en-US" b="0" i="0" dirty="0">
                <a:solidFill>
                  <a:srgbClr val="374151"/>
                </a:solidFill>
                <a:effectLst/>
                <a:latin typeface="Söhne"/>
              </a:rPr>
              <a:t>In terms of </a:t>
            </a:r>
            <a:r>
              <a:rPr lang="en-US" b="1" i="0" dirty="0">
                <a:solidFill>
                  <a:srgbClr val="374151"/>
                </a:solidFill>
                <a:effectLst/>
                <a:latin typeface="Söhne"/>
              </a:rPr>
              <a:t>Human Capital</a:t>
            </a:r>
            <a:r>
              <a:rPr lang="en-US" b="0" i="0" dirty="0">
                <a:solidFill>
                  <a:srgbClr val="374151"/>
                </a:solidFill>
                <a:effectLst/>
                <a:latin typeface="Söhne"/>
              </a:rPr>
              <a:t>, I was uniquely positioned. I was the sole probation officer in Minnesota to be sworn into the prestigious statewide Gang Strike Force. </a:t>
            </a:r>
          </a:p>
          <a:p>
            <a:pPr algn="l"/>
            <a:r>
              <a:rPr lang="en-US" b="0" i="0" dirty="0">
                <a:solidFill>
                  <a:srgbClr val="374151"/>
                </a:solidFill>
                <a:effectLst/>
                <a:latin typeface="Söhne"/>
              </a:rPr>
              <a:t>This affiliation propelled my journey into deeper waters of gang awareness, from merely attending trainings to actively facilitating them. I was shaping minds and strategies.</a:t>
            </a:r>
          </a:p>
          <a:p>
            <a:pPr algn="l"/>
            <a:r>
              <a:rPr lang="en-US" b="1" i="0" dirty="0">
                <a:solidFill>
                  <a:srgbClr val="374151"/>
                </a:solidFill>
                <a:effectLst/>
                <a:latin typeface="Söhne"/>
              </a:rPr>
              <a:t>My Social Capital</a:t>
            </a:r>
            <a:r>
              <a:rPr lang="en-US" b="0" i="0" dirty="0">
                <a:solidFill>
                  <a:srgbClr val="374151"/>
                </a:solidFill>
                <a:effectLst/>
                <a:latin typeface="Söhne"/>
              </a:rPr>
              <a:t> underwent a noticeable shift. My network, once dominated by traditional criminal justice professionals, morphed to prominently feature law enforcement officials. From the proactive Minnesota Gang Strike Force to the dedicated teams at the Ramsey County Attorney's Office and Saint Paul Police Gang Unit, my interactions and collaborations were primed towards a targeted mission.</a:t>
            </a:r>
          </a:p>
          <a:p>
            <a:pPr algn="l"/>
            <a:endParaRPr lang="en-US" b="0" i="0" dirty="0">
              <a:solidFill>
                <a:srgbClr val="374151"/>
              </a:solidFill>
              <a:effectLst/>
              <a:latin typeface="Söhne"/>
            </a:endParaRPr>
          </a:p>
          <a:p>
            <a:pPr algn="l"/>
            <a:r>
              <a:rPr lang="en-US" b="0" i="0" dirty="0">
                <a:solidFill>
                  <a:srgbClr val="374151"/>
                </a:solidFill>
                <a:effectLst/>
                <a:latin typeface="Söhne"/>
              </a:rPr>
              <a:t>And as for </a:t>
            </a:r>
            <a:r>
              <a:rPr lang="en-US" b="1" i="0" dirty="0">
                <a:solidFill>
                  <a:srgbClr val="374151"/>
                </a:solidFill>
                <a:effectLst/>
                <a:latin typeface="Söhne"/>
              </a:rPr>
              <a:t>Identity</a:t>
            </a:r>
            <a:r>
              <a:rPr lang="en-US" b="0" i="0" dirty="0">
                <a:solidFill>
                  <a:srgbClr val="374151"/>
                </a:solidFill>
                <a:effectLst/>
                <a:latin typeface="Söhne"/>
              </a:rPr>
              <a:t>, my role evolved dramatically. </a:t>
            </a:r>
            <a:r>
              <a:rPr lang="en-US" b="1" i="0" dirty="0">
                <a:solidFill>
                  <a:srgbClr val="374151"/>
                </a:solidFill>
                <a:effectLst/>
                <a:latin typeface="Söhne"/>
              </a:rPr>
              <a:t>I was no longer just a 'Crime Fighter' or a 'Probation Officer'. I was a 'Gang Investigator'</a:t>
            </a:r>
            <a:r>
              <a:rPr lang="en-US" b="0" i="0" dirty="0">
                <a:solidFill>
                  <a:srgbClr val="374151"/>
                </a:solidFill>
                <a:effectLst/>
                <a:latin typeface="Söhne"/>
              </a:rPr>
              <a:t>, a title that wasn't merely honorary. </a:t>
            </a:r>
          </a:p>
          <a:p>
            <a:pPr algn="l"/>
            <a:r>
              <a:rPr lang="en-US" b="0" i="0" dirty="0">
                <a:solidFill>
                  <a:srgbClr val="374151"/>
                </a:solidFill>
                <a:effectLst/>
                <a:latin typeface="Söhne"/>
              </a:rPr>
              <a:t>I was deemed qualified enough to provide expert testimony on gang-related matters. Within the corridors of Ramsey County Community Corrections and beyond, I was colloquially known, and perhaps somewhat affectionately, as the 'Gang PO.'</a:t>
            </a:r>
          </a:p>
          <a:p>
            <a:pPr algn="l"/>
            <a:r>
              <a:rPr lang="en-US" b="0" i="0" dirty="0">
                <a:solidFill>
                  <a:srgbClr val="374151"/>
                </a:solidFill>
                <a:effectLst/>
                <a:latin typeface="Söhne"/>
              </a:rPr>
              <a:t>But remember, these shifts weren't just about titles or affiliations. They were reflective of a deeper change - in mindset, approach, and objectives. </a:t>
            </a:r>
          </a:p>
          <a:p>
            <a:pPr algn="l"/>
            <a:endParaRPr lang="en-US" b="0" i="0" dirty="0">
              <a:solidFill>
                <a:srgbClr val="374151"/>
              </a:solidFill>
              <a:effectLst/>
              <a:latin typeface="Söhne"/>
            </a:endParaRPr>
          </a:p>
          <a:p>
            <a:pPr algn="l"/>
            <a:r>
              <a:rPr lang="en-US" b="1" i="0" dirty="0">
                <a:solidFill>
                  <a:srgbClr val="374151"/>
                </a:solidFill>
                <a:effectLst/>
                <a:latin typeface="Söhne"/>
              </a:rPr>
              <a:t>They were emblematic of the continuous evolution we all undergo, both personally and professionally.  20:20</a:t>
            </a:r>
          </a:p>
          <a:p>
            <a:pPr algn="l"/>
            <a:endParaRPr lang="en-US" b="0" i="0" dirty="0">
              <a:solidFill>
                <a:srgbClr val="374151"/>
              </a:solidFill>
              <a:effectLst/>
              <a:latin typeface="Söhne"/>
            </a:endParaRPr>
          </a:p>
          <a:p>
            <a:endParaRPr lang="en-US" dirty="0"/>
          </a:p>
        </p:txBody>
      </p:sp>
      <p:sp>
        <p:nvSpPr>
          <p:cNvPr id="4" name="Slide Number Placeholder 3"/>
          <p:cNvSpPr>
            <a:spLocks noGrp="1"/>
          </p:cNvSpPr>
          <p:nvPr>
            <p:ph type="sldNum" sz="quarter" idx="5"/>
          </p:nvPr>
        </p:nvSpPr>
        <p:spPr/>
        <p:txBody>
          <a:bodyPr/>
          <a:lstStyle/>
          <a:p>
            <a:fld id="{A5A6BAFC-9598-424B-8225-A17279525BE2}" type="slidenum">
              <a:rPr lang="en-US" smtClean="0"/>
              <a:t>12</a:t>
            </a:fld>
            <a:endParaRPr lang="en-US"/>
          </a:p>
        </p:txBody>
      </p:sp>
    </p:spTree>
    <p:extLst>
      <p:ext uri="{BB962C8B-B14F-4D97-AF65-F5344CB8AC3E}">
        <p14:creationId xmlns:p14="http://schemas.microsoft.com/office/powerpoint/2010/main" val="3590057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74151"/>
                </a:solidFill>
                <a:effectLst/>
                <a:latin typeface="Söhne"/>
              </a:rPr>
              <a:t>"We've journeyed through significant waypoints in my career, each marked by distinct evolutions in my Human Capital, Social Capital, and Identity. Just as we did earlier, I invite you now to reflect and analyze.</a:t>
            </a:r>
          </a:p>
          <a:p>
            <a:pPr algn="l"/>
            <a:r>
              <a:rPr lang="en-US" b="1" i="0" dirty="0">
                <a:solidFill>
                  <a:srgbClr val="374151"/>
                </a:solidFill>
                <a:effectLst/>
                <a:latin typeface="Söhne"/>
              </a:rPr>
              <a:t>Given my unique role in the statewide Gang Strike Force, my extensive engagement in gang awareness trainings, the pronounced shift in my social networks towards a law enforcement-centric orientation, and my emerging identity as a 'Gang Investigator'—I pose to you this question:</a:t>
            </a:r>
          </a:p>
          <a:p>
            <a:pPr algn="l"/>
            <a:r>
              <a:rPr lang="en-US" b="1" i="0" dirty="0">
                <a:solidFill>
                  <a:srgbClr val="374151"/>
                </a:solidFill>
                <a:effectLst/>
                <a:latin typeface="Söhne"/>
              </a:rPr>
              <a:t>What do you envisage my behaviors would have been during this period, based on this updated matrix of HC, SC, and Identity?</a:t>
            </a:r>
          </a:p>
          <a:p>
            <a:pPr algn="l"/>
            <a:r>
              <a:rPr lang="en-US" b="0" i="0" dirty="0">
                <a:solidFill>
                  <a:srgbClr val="374151"/>
                </a:solidFill>
                <a:effectLst/>
                <a:latin typeface="Söhne"/>
              </a:rPr>
              <a:t>I want you to take a moment and truly think about it. How do these factors, when combined, direct or influence actions and decisions? </a:t>
            </a:r>
          </a:p>
          <a:p>
            <a:pPr algn="l"/>
            <a:endParaRPr lang="en-US" b="1" i="0" dirty="0">
              <a:solidFill>
                <a:srgbClr val="374151"/>
              </a:solidFill>
              <a:effectLst/>
              <a:latin typeface="Söhne"/>
            </a:endParaRPr>
          </a:p>
          <a:p>
            <a:pPr algn="l"/>
            <a:r>
              <a:rPr lang="en-US" b="1" i="0" dirty="0">
                <a:solidFill>
                  <a:srgbClr val="374151"/>
                </a:solidFill>
                <a:effectLst/>
                <a:latin typeface="Söhne"/>
              </a:rPr>
              <a:t>Let's engage in this equation of change and growth.  </a:t>
            </a:r>
            <a:r>
              <a:rPr lang="en-US" b="0" i="0" dirty="0">
                <a:solidFill>
                  <a:srgbClr val="374151"/>
                </a:solidFill>
                <a:effectLst/>
                <a:latin typeface="Söhne"/>
              </a:rPr>
              <a:t>21:12</a:t>
            </a:r>
          </a:p>
          <a:p>
            <a:endParaRPr lang="en-US" dirty="0"/>
          </a:p>
        </p:txBody>
      </p:sp>
      <p:sp>
        <p:nvSpPr>
          <p:cNvPr id="4" name="Slide Number Placeholder 3"/>
          <p:cNvSpPr>
            <a:spLocks noGrp="1"/>
          </p:cNvSpPr>
          <p:nvPr>
            <p:ph type="sldNum" sz="quarter" idx="5"/>
          </p:nvPr>
        </p:nvSpPr>
        <p:spPr/>
        <p:txBody>
          <a:bodyPr/>
          <a:lstStyle/>
          <a:p>
            <a:fld id="{A5A6BAFC-9598-424B-8225-A17279525BE2}" type="slidenum">
              <a:rPr lang="en-US" smtClean="0"/>
              <a:t>13</a:t>
            </a:fld>
            <a:endParaRPr lang="en-US"/>
          </a:p>
        </p:txBody>
      </p:sp>
    </p:spTree>
    <p:extLst>
      <p:ext uri="{BB962C8B-B14F-4D97-AF65-F5344CB8AC3E}">
        <p14:creationId xmlns:p14="http://schemas.microsoft.com/office/powerpoint/2010/main" val="1119259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effectLst/>
                <a:latin typeface="Söhne"/>
              </a:rPr>
              <a:t>The late 20th century saw our cities grappling with an escalating challenge: the rise of street gang violence. </a:t>
            </a:r>
          </a:p>
          <a:p>
            <a:pPr algn="l"/>
            <a:r>
              <a:rPr lang="en-US" b="0" i="0" dirty="0">
                <a:effectLst/>
                <a:latin typeface="Söhne"/>
              </a:rPr>
              <a:t>Our serene cityscapes were overshadowed by a growing menace that threatened the very fabric of our communities. </a:t>
            </a:r>
          </a:p>
          <a:p>
            <a:pPr algn="l"/>
            <a:endParaRPr lang="en-US" b="0" i="0" dirty="0">
              <a:effectLst/>
              <a:latin typeface="Söhne"/>
            </a:endParaRPr>
          </a:p>
          <a:p>
            <a:pPr algn="l"/>
            <a:r>
              <a:rPr lang="en-US" b="0" i="0" dirty="0">
                <a:effectLst/>
                <a:latin typeface="Söhne"/>
              </a:rPr>
              <a:t>However, this era was not just defined by the challenges but by our response to them. </a:t>
            </a:r>
          </a:p>
          <a:p>
            <a:pPr algn="l"/>
            <a:r>
              <a:rPr lang="en-US" b="1" i="0" dirty="0">
                <a:effectLst/>
                <a:latin typeface="Söhne"/>
              </a:rPr>
              <a:t>The vision and innovation of that time were rooted in a fundamental belief: collaboration.</a:t>
            </a:r>
            <a:r>
              <a:rPr lang="en-US" b="0" i="0" dirty="0">
                <a:effectLst/>
                <a:latin typeface="Söhne"/>
              </a:rPr>
              <a:t> The realization dawned that the conventional methods, when applied in silos, were insufficient. </a:t>
            </a:r>
          </a:p>
          <a:p>
            <a:pPr algn="l"/>
            <a:r>
              <a:rPr lang="en-US" b="0" i="0" dirty="0">
                <a:effectLst/>
                <a:latin typeface="Söhne"/>
              </a:rPr>
              <a:t>A multi-agency approach was the way forward.</a:t>
            </a:r>
          </a:p>
          <a:p>
            <a:pPr algn="l"/>
            <a:r>
              <a:rPr lang="en-US" b="0" i="0" dirty="0">
                <a:effectLst/>
                <a:latin typeface="Söhne"/>
              </a:rPr>
              <a:t>The strategy? Form a cohesive unit between probation and law enforcement agencies. This wasn't just about pooling resources but merging our expertise, intelligence, and community reach. </a:t>
            </a:r>
          </a:p>
          <a:p>
            <a:pPr algn="l"/>
            <a:r>
              <a:rPr lang="en-US" b="1" i="0" dirty="0">
                <a:effectLst/>
                <a:latin typeface="Söhne"/>
              </a:rPr>
              <a:t>The belief was that by working in tandem, we could strike at the heart of the problem and pave the way for a safer tomorrow.</a:t>
            </a:r>
          </a:p>
          <a:p>
            <a:pPr algn="l"/>
            <a:r>
              <a:rPr lang="en-US" b="0" i="0" dirty="0">
                <a:effectLst/>
                <a:latin typeface="Söhne"/>
              </a:rPr>
              <a:t>This was innovation in its truest sense – adapting to the pressing needs of the time and devising strategies that went beyond traditional boundaries. </a:t>
            </a:r>
          </a:p>
          <a:p>
            <a:pPr algn="l"/>
            <a:r>
              <a:rPr lang="en-US" b="0" i="0" dirty="0">
                <a:effectLst/>
                <a:latin typeface="Söhne"/>
              </a:rPr>
              <a:t>While the challenge was immense, so was our collective resolve to tackle it.</a:t>
            </a:r>
          </a:p>
          <a:p>
            <a:br>
              <a:rPr lang="en-US" dirty="0"/>
            </a:br>
            <a:endParaRPr lang="en-US" dirty="0"/>
          </a:p>
        </p:txBody>
      </p:sp>
      <p:sp>
        <p:nvSpPr>
          <p:cNvPr id="4" name="Slide Number Placeholder 3"/>
          <p:cNvSpPr>
            <a:spLocks noGrp="1"/>
          </p:cNvSpPr>
          <p:nvPr>
            <p:ph type="sldNum" sz="quarter" idx="5"/>
          </p:nvPr>
        </p:nvSpPr>
        <p:spPr/>
        <p:txBody>
          <a:bodyPr/>
          <a:lstStyle/>
          <a:p>
            <a:fld id="{A5A6BAFC-9598-424B-8225-A17279525BE2}" type="slidenum">
              <a:rPr lang="en-US" smtClean="0"/>
              <a:t>14</a:t>
            </a:fld>
            <a:endParaRPr lang="en-US"/>
          </a:p>
        </p:txBody>
      </p:sp>
    </p:spTree>
    <p:extLst>
      <p:ext uri="{BB962C8B-B14F-4D97-AF65-F5344CB8AC3E}">
        <p14:creationId xmlns:p14="http://schemas.microsoft.com/office/powerpoint/2010/main" val="2732925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74151"/>
                </a:solidFill>
                <a:effectLst/>
                <a:latin typeface="Söhne"/>
              </a:rPr>
              <a:t>"Our journey through the pages of history and the evolution of vision brings us to a very personal chapter of my narrative. </a:t>
            </a:r>
          </a:p>
          <a:p>
            <a:pPr algn="l"/>
            <a:r>
              <a:rPr lang="en-US" b="0" i="0" dirty="0">
                <a:solidFill>
                  <a:srgbClr val="374151"/>
                </a:solidFill>
                <a:effectLst/>
                <a:latin typeface="Söhne"/>
              </a:rPr>
              <a:t>While it's essential to understand the dynamics of Human Capital, Social Capital, and Identity in shaping behaviors, it's equally crucial to see the outcomes of such behaviors.</a:t>
            </a:r>
          </a:p>
          <a:p>
            <a:pPr algn="l"/>
            <a:r>
              <a:rPr lang="en-US" b="1" i="0" dirty="0">
                <a:solidFill>
                  <a:srgbClr val="374151"/>
                </a:solidFill>
                <a:effectLst/>
                <a:latin typeface="Söhne"/>
              </a:rPr>
              <a:t>As a direct consequence of my engagement, collaboration, and dedicated role as a 'Gang Investigator,' I was honored with multiple accolades recognizing the efforts to quell the tide of gang violence. </a:t>
            </a:r>
          </a:p>
          <a:p>
            <a:pPr algn="l"/>
            <a:r>
              <a:rPr lang="en-US" b="1" i="0" dirty="0">
                <a:solidFill>
                  <a:srgbClr val="374151"/>
                </a:solidFill>
                <a:effectLst/>
                <a:latin typeface="Söhne"/>
              </a:rPr>
              <a:t>These awards, are not just metals, ribbons, or certificates. </a:t>
            </a:r>
          </a:p>
          <a:p>
            <a:pPr algn="l"/>
            <a:r>
              <a:rPr lang="en-US" b="1" i="0" dirty="0">
                <a:solidFill>
                  <a:srgbClr val="374151"/>
                </a:solidFill>
                <a:effectLst/>
                <a:latin typeface="Söhne"/>
              </a:rPr>
              <a:t>They represent the countless hours spent on the streets, the sleepless nights, the danger faced, and more importantly, the lives impacted and saved.</a:t>
            </a:r>
          </a:p>
          <a:p>
            <a:pPr algn="l"/>
            <a:r>
              <a:rPr lang="en-US" b="0" i="0" dirty="0">
                <a:solidFill>
                  <a:srgbClr val="374151"/>
                </a:solidFill>
                <a:effectLst/>
                <a:latin typeface="Söhne"/>
              </a:rPr>
              <a:t>But I share these not to trumpet my achievements. </a:t>
            </a:r>
          </a:p>
          <a:p>
            <a:pPr algn="l"/>
            <a:r>
              <a:rPr lang="en-US" b="0" i="0" dirty="0">
                <a:solidFill>
                  <a:srgbClr val="374151"/>
                </a:solidFill>
                <a:effectLst/>
                <a:latin typeface="Söhne"/>
              </a:rPr>
              <a:t>Instead, they serve as a testament to what's possible when one's HC, SC, and Identity converge towards a singular goal. </a:t>
            </a:r>
          </a:p>
          <a:p>
            <a:pPr algn="l"/>
            <a:r>
              <a:rPr lang="en-US" b="1" i="0" dirty="0">
                <a:solidFill>
                  <a:srgbClr val="374151"/>
                </a:solidFill>
                <a:effectLst/>
                <a:latin typeface="Söhne"/>
              </a:rPr>
              <a:t>Each recognition signifies that when passion aligns with purpose and is fueled by the right resources and networks, impactful change is not just a dream but a tangible reality.“ 24:00</a:t>
            </a:r>
          </a:p>
          <a:p>
            <a:endParaRPr lang="en-US" dirty="0"/>
          </a:p>
        </p:txBody>
      </p:sp>
      <p:sp>
        <p:nvSpPr>
          <p:cNvPr id="4" name="Slide Number Placeholder 3"/>
          <p:cNvSpPr>
            <a:spLocks noGrp="1"/>
          </p:cNvSpPr>
          <p:nvPr>
            <p:ph type="sldNum" sz="quarter" idx="5"/>
          </p:nvPr>
        </p:nvSpPr>
        <p:spPr/>
        <p:txBody>
          <a:bodyPr/>
          <a:lstStyle/>
          <a:p>
            <a:fld id="{A5A6BAFC-9598-424B-8225-A17279525BE2}" type="slidenum">
              <a:rPr lang="en-US" smtClean="0"/>
              <a:t>15</a:t>
            </a:fld>
            <a:endParaRPr lang="en-US"/>
          </a:p>
        </p:txBody>
      </p:sp>
    </p:spTree>
    <p:extLst>
      <p:ext uri="{BB962C8B-B14F-4D97-AF65-F5344CB8AC3E}">
        <p14:creationId xmlns:p14="http://schemas.microsoft.com/office/powerpoint/2010/main" val="4139942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374151"/>
                </a:solidFill>
                <a:effectLst/>
                <a:latin typeface="Söhne"/>
              </a:rPr>
              <a:t>"The journey of personal and professional evolution brought me to yet another pivotal crossroads: The Evidence Based Practices Training Unit. This wasn't just a promotion—it was a revelation. </a:t>
            </a:r>
          </a:p>
          <a:p>
            <a:pPr algn="l"/>
            <a:endParaRPr lang="en-US" b="1" i="0" dirty="0">
              <a:solidFill>
                <a:srgbClr val="374151"/>
              </a:solidFill>
              <a:effectLst/>
              <a:latin typeface="Söhne"/>
            </a:endParaRPr>
          </a:p>
          <a:p>
            <a:pPr algn="l"/>
            <a:r>
              <a:rPr lang="en-US" b="0" i="0" dirty="0">
                <a:solidFill>
                  <a:srgbClr val="374151"/>
                </a:solidFill>
                <a:effectLst/>
                <a:latin typeface="Söhne"/>
              </a:rPr>
              <a:t>Here, I found myself not just learning but immersing, almost to the point of obsession, into the vast ocean of Evidence-Based Practices in Corrections. It felt like I was being handed the keys to truly impactful change.</a:t>
            </a:r>
          </a:p>
          <a:p>
            <a:pPr algn="l"/>
            <a:endParaRPr lang="en-US" b="0" i="0" dirty="0">
              <a:solidFill>
                <a:srgbClr val="374151"/>
              </a:solidFill>
              <a:effectLst/>
              <a:latin typeface="Söhne"/>
            </a:endParaRPr>
          </a:p>
          <a:p>
            <a:pPr algn="l"/>
            <a:r>
              <a:rPr lang="en-US" b="0" i="0" dirty="0">
                <a:solidFill>
                  <a:srgbClr val="374151"/>
                </a:solidFill>
                <a:effectLst/>
                <a:latin typeface="Söhne"/>
              </a:rPr>
              <a:t>These names you see here became my guiding lights. The insights from Bonta, Andrews, </a:t>
            </a:r>
            <a:r>
              <a:rPr lang="en-US" b="0" i="0" dirty="0" err="1">
                <a:solidFill>
                  <a:srgbClr val="374151"/>
                </a:solidFill>
                <a:effectLst/>
                <a:latin typeface="Söhne"/>
              </a:rPr>
              <a:t>Bourgon</a:t>
            </a:r>
            <a:r>
              <a:rPr lang="en-US" b="0" i="0" dirty="0">
                <a:solidFill>
                  <a:srgbClr val="374151"/>
                </a:solidFill>
                <a:effectLst/>
                <a:latin typeface="Söhne"/>
              </a:rPr>
              <a:t>, Serin, and the late, great Ed </a:t>
            </a:r>
            <a:r>
              <a:rPr lang="en-US" b="0" i="0" dirty="0" err="1">
                <a:solidFill>
                  <a:srgbClr val="374151"/>
                </a:solidFill>
                <a:effectLst/>
                <a:latin typeface="Söhne"/>
              </a:rPr>
              <a:t>Latessa</a:t>
            </a:r>
            <a:r>
              <a:rPr lang="en-US" b="0" i="0" dirty="0">
                <a:solidFill>
                  <a:srgbClr val="374151"/>
                </a:solidFill>
                <a:effectLst/>
                <a:latin typeface="Söhne"/>
              </a:rPr>
              <a:t> were not just academic readings—they felt like epiphanies at every page turn. </a:t>
            </a:r>
          </a:p>
          <a:p>
            <a:pPr algn="l"/>
            <a:r>
              <a:rPr lang="en-US" b="0" i="0" dirty="0">
                <a:solidFill>
                  <a:srgbClr val="374151"/>
                </a:solidFill>
                <a:effectLst/>
                <a:latin typeface="Söhne"/>
              </a:rPr>
              <a:t>Their works provided tools and frameworks that went beyond traditional methods, laying the foundation for truly transformative correctional strategies.</a:t>
            </a:r>
          </a:p>
          <a:p>
            <a:pPr algn="l"/>
            <a:endParaRPr lang="en-US" b="0" i="0" dirty="0">
              <a:solidFill>
                <a:srgbClr val="374151"/>
              </a:solidFill>
              <a:effectLst/>
              <a:latin typeface="Söhne"/>
            </a:endParaRPr>
          </a:p>
          <a:p>
            <a:pPr algn="l"/>
            <a:r>
              <a:rPr lang="en-US" b="0" i="0" dirty="0">
                <a:solidFill>
                  <a:srgbClr val="374151"/>
                </a:solidFill>
                <a:effectLst/>
                <a:latin typeface="Söhne"/>
              </a:rPr>
              <a:t>But knowledge alone was not the endgame. I had an insatiable appetite for EBP trainings. Every seminar, every workshop became an opportunity to hone my understanding and skills. And soon, this voracious learning led to collaboration. </a:t>
            </a:r>
          </a:p>
          <a:p>
            <a:pPr algn="l"/>
            <a:r>
              <a:rPr lang="en-US" b="0" i="0" dirty="0">
                <a:solidFill>
                  <a:srgbClr val="374151"/>
                </a:solidFill>
                <a:effectLst/>
                <a:latin typeface="Söhne"/>
              </a:rPr>
              <a:t>Brad Bogue and I began to envision a Practice Model of Supervision.  A model that not only revolutionized our agency's approach but would soon serve as an inspiration for agencies worldwide.“25:35</a:t>
            </a:r>
          </a:p>
          <a:p>
            <a:pPr algn="l"/>
            <a:r>
              <a:rPr lang="en-US" b="1" i="0" dirty="0">
                <a:solidFill>
                  <a:srgbClr val="374151"/>
                </a:solidFill>
                <a:effectLst/>
                <a:latin typeface="Söhne"/>
              </a:rPr>
              <a:t>"We will delve deeper into the ramifications of this collaboration shortly. But at this juncture, the essence is clear: When passion meets purpose, and when dedication is powered by knowledge, transformative visions are born.“</a:t>
            </a:r>
          </a:p>
          <a:p>
            <a:pPr algn="l"/>
            <a:endParaRPr lang="en-US" b="1" i="0" dirty="0">
              <a:solidFill>
                <a:srgbClr val="374151"/>
              </a:solidFill>
              <a:effectLst/>
              <a:latin typeface="Söhne"/>
            </a:endParaRPr>
          </a:p>
          <a:p>
            <a:endParaRPr lang="en-US" dirty="0"/>
          </a:p>
        </p:txBody>
      </p:sp>
      <p:sp>
        <p:nvSpPr>
          <p:cNvPr id="4" name="Slide Number Placeholder 3"/>
          <p:cNvSpPr>
            <a:spLocks noGrp="1"/>
          </p:cNvSpPr>
          <p:nvPr>
            <p:ph type="sldNum" sz="quarter" idx="5"/>
          </p:nvPr>
        </p:nvSpPr>
        <p:spPr/>
        <p:txBody>
          <a:bodyPr/>
          <a:lstStyle/>
          <a:p>
            <a:fld id="{A5A6BAFC-9598-424B-8225-A17279525BE2}" type="slidenum">
              <a:rPr lang="en-US" smtClean="0"/>
              <a:t>16</a:t>
            </a:fld>
            <a:endParaRPr lang="en-US"/>
          </a:p>
        </p:txBody>
      </p:sp>
    </p:spTree>
    <p:extLst>
      <p:ext uri="{BB962C8B-B14F-4D97-AF65-F5344CB8AC3E}">
        <p14:creationId xmlns:p14="http://schemas.microsoft.com/office/powerpoint/2010/main" val="3896306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"Let's embark on another introspective journey. As we've seen, my trajectory has been marked by significant shifts and growth. </a:t>
            </a:r>
          </a:p>
          <a:p>
            <a:r>
              <a:rPr lang="en-US" b="1" dirty="0">
                <a:effectLst/>
              </a:rPr>
              <a:t>Each phase has been punctuated by new learnings, connections, and a renewed sense of purpose. </a:t>
            </a:r>
          </a:p>
          <a:p>
            <a:r>
              <a:rPr lang="en-US" dirty="0">
                <a:effectLst/>
              </a:rPr>
              <a:t>So now, with this newfound focus on Evidence-Based Practices and Core Correctional Skills, how have these three pivotal variables evolved?"</a:t>
            </a:r>
          </a:p>
          <a:p>
            <a:endParaRPr lang="en-US" b="1" dirty="0">
              <a:effectLst/>
            </a:endParaRPr>
          </a:p>
          <a:p>
            <a:r>
              <a:rPr lang="en-US" b="1" dirty="0">
                <a:effectLst/>
              </a:rPr>
              <a:t>My Human Capital has seen a rapid ascent, fueled by an insatiable quest for knowledge. The literature, the ever-expanding body of evidence-based practices, and the mastery of core correctional skills have become the cornerstones of my expertise.</a:t>
            </a:r>
          </a:p>
          <a:p>
            <a:r>
              <a:rPr lang="en-US" b="1" dirty="0">
                <a:effectLst/>
              </a:rPr>
              <a:t>The circles of influence have now expanded to include fellow EBP trainers and subject matter experts. </a:t>
            </a:r>
          </a:p>
          <a:p>
            <a:r>
              <a:rPr lang="en-US" b="1" dirty="0">
                <a:effectLst/>
              </a:rPr>
              <a:t>These are individuals as committed, if not more, to ushering in change, to transforming how we think about corrections.</a:t>
            </a:r>
          </a:p>
          <a:p>
            <a:endParaRPr lang="en-US" b="1" dirty="0">
              <a:effectLst/>
            </a:endParaRPr>
          </a:p>
          <a:p>
            <a:r>
              <a:rPr lang="en-US" b="1" dirty="0">
                <a:effectLst/>
              </a:rPr>
              <a:t>And my Identity? It has evolved from the crime fighter, the gang investigator, to now... a change agent, a torchbearer. </a:t>
            </a:r>
          </a:p>
          <a:p>
            <a:r>
              <a:rPr lang="en-US" b="1" dirty="0">
                <a:effectLst/>
              </a:rPr>
              <a:t>I've become an evangelist of what truly works, eager to share, train, and bring light to the intricate maze of corrections."</a:t>
            </a:r>
          </a:p>
          <a:p>
            <a:r>
              <a:rPr lang="en-US" b="1" dirty="0">
                <a:effectLst/>
              </a:rPr>
              <a:t>Given this evolution, I pose a question to all of you: Considering the enriched Human Capital, the robust Social Capital, and the refreshed Identity, what do you believe my resultant behavior would be in this phase?</a:t>
            </a:r>
          </a:p>
          <a:p>
            <a:pPr algn="l"/>
            <a:r>
              <a:rPr lang="en-US" b="1" dirty="0">
                <a:effectLst/>
              </a:rPr>
              <a:t>27</a:t>
            </a:r>
          </a:p>
          <a:p>
            <a:pPr algn="l"/>
            <a:endParaRPr lang="en-US" b="1" i="0" dirty="0">
              <a:solidFill>
                <a:srgbClr val="374151"/>
              </a:solidFill>
              <a:effectLst/>
              <a:latin typeface="Söhne"/>
            </a:endParaRPr>
          </a:p>
          <a:p>
            <a:pPr algn="l"/>
            <a:endParaRPr lang="en-US" dirty="0"/>
          </a:p>
        </p:txBody>
      </p:sp>
      <p:sp>
        <p:nvSpPr>
          <p:cNvPr id="4" name="Slide Number Placeholder 3"/>
          <p:cNvSpPr>
            <a:spLocks noGrp="1"/>
          </p:cNvSpPr>
          <p:nvPr>
            <p:ph type="sldNum" sz="quarter" idx="5"/>
          </p:nvPr>
        </p:nvSpPr>
        <p:spPr/>
        <p:txBody>
          <a:bodyPr/>
          <a:lstStyle/>
          <a:p>
            <a:fld id="{A5A6BAFC-9598-424B-8225-A17279525BE2}" type="slidenum">
              <a:rPr lang="en-US" smtClean="0"/>
              <a:t>17</a:t>
            </a:fld>
            <a:endParaRPr lang="en-US"/>
          </a:p>
        </p:txBody>
      </p:sp>
    </p:spTree>
    <p:extLst>
      <p:ext uri="{BB962C8B-B14F-4D97-AF65-F5344CB8AC3E}">
        <p14:creationId xmlns:p14="http://schemas.microsoft.com/office/powerpoint/2010/main" val="2428773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Söhne"/>
              </a:rPr>
              <a:t>2012 marked not just another year, but a watershed moment in my journey of understanding the intricacies of crime and rehabilitation. </a:t>
            </a:r>
          </a:p>
          <a:p>
            <a:r>
              <a:rPr lang="en-US" b="0" i="0" dirty="0">
                <a:solidFill>
                  <a:srgbClr val="000000"/>
                </a:solidFill>
                <a:effectLst/>
                <a:latin typeface="Söhne"/>
              </a:rPr>
              <a:t>Fergus McNeil and Shadd </a:t>
            </a:r>
            <a:r>
              <a:rPr lang="en-US" b="0" i="0" dirty="0" err="1">
                <a:solidFill>
                  <a:srgbClr val="000000"/>
                </a:solidFill>
                <a:effectLst/>
                <a:latin typeface="Söhne"/>
              </a:rPr>
              <a:t>Maruna’s</a:t>
            </a:r>
            <a:r>
              <a:rPr lang="en-US" b="0" i="0" dirty="0">
                <a:solidFill>
                  <a:srgbClr val="000000"/>
                </a:solidFill>
                <a:effectLst/>
                <a:latin typeface="Söhne"/>
              </a:rPr>
              <a:t> documentary</a:t>
            </a:r>
            <a:r>
              <a:rPr lang="en-US" b="1" i="0" dirty="0">
                <a:solidFill>
                  <a:srgbClr val="000000"/>
                </a:solidFill>
                <a:effectLst/>
                <a:latin typeface="Söhne"/>
              </a:rPr>
              <a:t>, 'The Road from Crime,' was a revelation."</a:t>
            </a:r>
          </a:p>
          <a:p>
            <a:pPr algn="l"/>
            <a:endParaRPr lang="en-US" b="1" i="0" dirty="0">
              <a:solidFill>
                <a:srgbClr val="000000"/>
              </a:solidFill>
              <a:effectLst/>
              <a:latin typeface="Söhne"/>
            </a:endParaRPr>
          </a:p>
          <a:p>
            <a:pPr algn="l"/>
            <a:r>
              <a:rPr lang="en-US" b="1" i="0" dirty="0">
                <a:solidFill>
                  <a:srgbClr val="000000"/>
                </a:solidFill>
                <a:effectLst/>
                <a:latin typeface="Söhne"/>
              </a:rPr>
              <a:t>Through this poignant exploration, I was introduced to the concept of Desistance from Crime. This wasn’t just another theory. It was a profound perspective that delved deep into the psyche of those involved in crime and charted their journeys out of it.</a:t>
            </a:r>
          </a:p>
          <a:p>
            <a:pPr algn="l"/>
            <a:r>
              <a:rPr lang="en-US" b="0" i="0" dirty="0">
                <a:solidFill>
                  <a:srgbClr val="000000"/>
                </a:solidFill>
                <a:effectLst/>
                <a:latin typeface="Söhne"/>
              </a:rPr>
              <a:t>As I delved into this new realm</a:t>
            </a:r>
            <a:r>
              <a:rPr lang="en-US" b="1" i="0" dirty="0">
                <a:solidFill>
                  <a:srgbClr val="000000"/>
                </a:solidFill>
                <a:effectLst/>
                <a:latin typeface="Söhne"/>
              </a:rPr>
              <a:t>, I became familiar with the layered nuances of desistance: The primary cessation of offending; the secondary transformation of self-identity away from crime; and the tertiary acknowledgment by society of this change."</a:t>
            </a:r>
          </a:p>
          <a:p>
            <a:pPr algn="l"/>
            <a:r>
              <a:rPr lang="en-US" b="1" i="0" dirty="0">
                <a:solidFill>
                  <a:srgbClr val="000000"/>
                </a:solidFill>
                <a:effectLst/>
                <a:latin typeface="Söhne"/>
              </a:rPr>
              <a:t>But what struck me the most was the alignment of these concepts with the foundation stones of Human Capital, Social Capital, and Identity transformation. It was like fitting the last pieces of a complex puzzle, shedding light on the holistic approach towards rehabilitating clients and ensuring their successful reintegration into society."</a:t>
            </a:r>
          </a:p>
          <a:p>
            <a:pPr algn="l"/>
            <a:r>
              <a:rPr lang="en-US" b="0" i="0" dirty="0">
                <a:solidFill>
                  <a:srgbClr val="000000"/>
                </a:solidFill>
                <a:effectLst/>
                <a:latin typeface="Söhne"/>
              </a:rPr>
              <a:t> "The Road from Crime wasn’t just a documentary; it was a roadmap. A roadmap that would significantly influence my approach and understanding in the years to come.“ 29</a:t>
            </a:r>
          </a:p>
          <a:p>
            <a:br>
              <a:rPr lang="en-US" b="0" i="0" dirty="0">
                <a:solidFill>
                  <a:srgbClr val="000000"/>
                </a:solidFill>
                <a:effectLst/>
                <a:latin typeface="Söhne"/>
              </a:rPr>
            </a:br>
            <a:endParaRPr lang="en-US" dirty="0"/>
          </a:p>
        </p:txBody>
      </p:sp>
      <p:sp>
        <p:nvSpPr>
          <p:cNvPr id="4" name="Slide Number Placeholder 3"/>
          <p:cNvSpPr>
            <a:spLocks noGrp="1"/>
          </p:cNvSpPr>
          <p:nvPr>
            <p:ph type="sldNum" sz="quarter" idx="5"/>
          </p:nvPr>
        </p:nvSpPr>
        <p:spPr/>
        <p:txBody>
          <a:bodyPr/>
          <a:lstStyle/>
          <a:p>
            <a:fld id="{A5A6BAFC-9598-424B-8225-A17279525BE2}" type="slidenum">
              <a:rPr lang="en-US" smtClean="0"/>
              <a:t>18</a:t>
            </a:fld>
            <a:endParaRPr lang="en-US"/>
          </a:p>
        </p:txBody>
      </p:sp>
    </p:spTree>
    <p:extLst>
      <p:ext uri="{BB962C8B-B14F-4D97-AF65-F5344CB8AC3E}">
        <p14:creationId xmlns:p14="http://schemas.microsoft.com/office/powerpoint/2010/main" val="1078536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Söhne"/>
              </a:rPr>
              <a:t>By 2012, my immersion into evidence-based practices had manifested in a tangible creation - The Effective Supervision Practice Model, or ESP for short.</a:t>
            </a:r>
            <a:r>
              <a:rPr lang="en-US" b="0" i="0" dirty="0">
                <a:solidFill>
                  <a:srgbClr val="000000"/>
                </a:solidFill>
                <a:effectLst/>
                <a:latin typeface="Söhne"/>
              </a:rPr>
              <a:t> </a:t>
            </a:r>
          </a:p>
          <a:p>
            <a:pPr algn="l"/>
            <a:endParaRPr lang="en-US" b="0" i="0" dirty="0">
              <a:solidFill>
                <a:srgbClr val="000000"/>
              </a:solidFill>
              <a:effectLst/>
              <a:latin typeface="Söhne"/>
            </a:endParaRPr>
          </a:p>
          <a:p>
            <a:pPr algn="l"/>
            <a:r>
              <a:rPr lang="en-US" b="0" i="0" dirty="0">
                <a:solidFill>
                  <a:srgbClr val="000000"/>
                </a:solidFill>
                <a:effectLst/>
                <a:latin typeface="Söhne"/>
              </a:rPr>
              <a:t>Co-developed with Brad Bogue of J-Sat, ESP became a beacon, guiding practitioners in the field."</a:t>
            </a:r>
          </a:p>
          <a:p>
            <a:pPr algn="l"/>
            <a:r>
              <a:rPr lang="en-US" b="0" i="0" dirty="0">
                <a:solidFill>
                  <a:srgbClr val="000000"/>
                </a:solidFill>
                <a:effectLst/>
                <a:latin typeface="Söhne"/>
              </a:rPr>
              <a:t>The progression wasn't overnight. Every workshop, every paper, every book I read laid the foundation for ESP. </a:t>
            </a:r>
          </a:p>
          <a:p>
            <a:pPr algn="l"/>
            <a:r>
              <a:rPr lang="en-US" b="1" i="0" dirty="0">
                <a:solidFill>
                  <a:srgbClr val="000000"/>
                </a:solidFill>
                <a:effectLst/>
                <a:latin typeface="Söhne"/>
              </a:rPr>
              <a:t>But ESP was more than just a model. It was a framework, a structure, that was given its due recognition. We developed a rubric to measure its application, earning us copyright protection from the patent office in Washington DC."</a:t>
            </a:r>
          </a:p>
          <a:p>
            <a:pPr algn="l"/>
            <a:r>
              <a:rPr lang="en-US" b="0" i="0" dirty="0">
                <a:solidFill>
                  <a:srgbClr val="000000"/>
                </a:solidFill>
                <a:effectLst/>
                <a:latin typeface="Söhne"/>
              </a:rPr>
              <a:t>And the global recognition followed. Professor </a:t>
            </a:r>
            <a:r>
              <a:rPr lang="en-US" b="0" i="0" dirty="0" err="1">
                <a:solidFill>
                  <a:srgbClr val="000000"/>
                </a:solidFill>
                <a:effectLst/>
                <a:latin typeface="Söhne"/>
              </a:rPr>
              <a:t>Durnescu's</a:t>
            </a:r>
            <a:r>
              <a:rPr lang="en-US" b="0" i="0" dirty="0">
                <a:solidFill>
                  <a:srgbClr val="000000"/>
                </a:solidFill>
                <a:effectLst/>
                <a:latin typeface="Söhne"/>
              </a:rPr>
              <a:t> literature review for Irish Probation Services captured the essence of our work, situating it amidst the prominent frameworks. </a:t>
            </a:r>
          </a:p>
          <a:p>
            <a:pPr algn="l"/>
            <a:r>
              <a:rPr lang="en-US" b="0" i="0" dirty="0">
                <a:solidFill>
                  <a:srgbClr val="000000"/>
                </a:solidFill>
                <a:effectLst/>
                <a:latin typeface="Söhne"/>
              </a:rPr>
              <a:t>He acknowledged the value of skilled interventions, emphasizing the principles of evidence-informed practice."</a:t>
            </a:r>
          </a:p>
          <a:p>
            <a:pPr algn="l"/>
            <a:r>
              <a:rPr lang="en-US" b="0" i="0" dirty="0">
                <a:solidFill>
                  <a:srgbClr val="000000"/>
                </a:solidFill>
                <a:effectLst/>
                <a:latin typeface="Söhne"/>
              </a:rPr>
              <a:t>Our aim with ESP wasn’t to merely introduce a new system but to translate core principles into actionable, effective interventions in real-world settings. Knowing that it’s making a difference, and being cited internationally, is a testament to our collective efforts.“</a:t>
            </a:r>
          </a:p>
          <a:p>
            <a:pPr algn="l"/>
            <a:r>
              <a:rPr lang="en-US" b="0" i="0" dirty="0">
                <a:solidFill>
                  <a:srgbClr val="000000"/>
                </a:solidFill>
                <a:effectLst/>
                <a:latin typeface="Söhne"/>
              </a:rPr>
              <a:t>30:30</a:t>
            </a:r>
          </a:p>
          <a:p>
            <a:pPr algn="l"/>
            <a:endParaRPr lang="en-US" b="0" i="0" dirty="0">
              <a:solidFill>
                <a:srgbClr val="000000"/>
              </a:solidFill>
              <a:effectLst/>
              <a:latin typeface="Söhne"/>
            </a:endParaRPr>
          </a:p>
          <a:p>
            <a:pPr algn="l"/>
            <a:endParaRPr lang="en-US" b="0" i="0" dirty="0">
              <a:solidFill>
                <a:srgbClr val="000000"/>
              </a:solidFill>
              <a:effectLst/>
              <a:latin typeface="Söhne"/>
            </a:endParaRPr>
          </a:p>
        </p:txBody>
      </p:sp>
      <p:sp>
        <p:nvSpPr>
          <p:cNvPr id="4" name="Slide Number Placeholder 3"/>
          <p:cNvSpPr>
            <a:spLocks noGrp="1"/>
          </p:cNvSpPr>
          <p:nvPr>
            <p:ph type="sldNum" sz="quarter" idx="5"/>
          </p:nvPr>
        </p:nvSpPr>
        <p:spPr/>
        <p:txBody>
          <a:bodyPr/>
          <a:lstStyle/>
          <a:p>
            <a:fld id="{A5A6BAFC-9598-424B-8225-A17279525BE2}" type="slidenum">
              <a:rPr lang="en-US" smtClean="0"/>
              <a:t>19</a:t>
            </a:fld>
            <a:endParaRPr lang="en-US"/>
          </a:p>
        </p:txBody>
      </p:sp>
    </p:spTree>
    <p:extLst>
      <p:ext uri="{BB962C8B-B14F-4D97-AF65-F5344CB8AC3E}">
        <p14:creationId xmlns:p14="http://schemas.microsoft.com/office/powerpoint/2010/main" val="459199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After sharing these reflections on our shared cultural tapestry, I want to draw a parallel from a concept many of you might be familiar with — the triumvirate of desistance from crime: </a:t>
            </a:r>
            <a:r>
              <a:rPr lang="en-US" dirty="0"/>
              <a:t>human capital, social capital, and identity transformation. </a:t>
            </a:r>
          </a:p>
          <a:p>
            <a:r>
              <a:rPr lang="en-US" dirty="0"/>
              <a:t>These principles are not just crucial in understanding the journey of those reintegrating into society post-offense but have personally resonated with me on another level. </a:t>
            </a:r>
          </a:p>
          <a:p>
            <a:r>
              <a:rPr lang="en-US" dirty="0"/>
              <a:t>Just as these are the keys for individuals to turn their lives around, I realized that they mirrored my own professional path. </a:t>
            </a:r>
          </a:p>
          <a:p>
            <a:endParaRPr lang="en-US" b="1" dirty="0"/>
          </a:p>
          <a:p>
            <a:r>
              <a:rPr lang="en-US" b="1" dirty="0"/>
              <a:t>Throughout my career, I've harnessed the power of augmenting my human capital through continuous learning, leveraging my social capital by forging meaningful relationships, and constantly undergoing identity transformation to adapt and lead. </a:t>
            </a:r>
          </a:p>
          <a:p>
            <a:r>
              <a:rPr lang="en-US" dirty="0"/>
              <a:t>Today, I'll be sharing this intertwined journey with you all — illustrating how the same principles guiding reform in our sector have been the cornerstone of my professional evolution."</a:t>
            </a:r>
          </a:p>
          <a:p>
            <a:endParaRPr lang="en-US" dirty="0"/>
          </a:p>
          <a:p>
            <a:endParaRPr lang="en-US" dirty="0"/>
          </a:p>
        </p:txBody>
      </p:sp>
      <p:sp>
        <p:nvSpPr>
          <p:cNvPr id="4" name="Slide Number Placeholder 3"/>
          <p:cNvSpPr>
            <a:spLocks noGrp="1"/>
          </p:cNvSpPr>
          <p:nvPr>
            <p:ph type="sldNum" sz="quarter" idx="5"/>
          </p:nvPr>
        </p:nvSpPr>
        <p:spPr/>
        <p:txBody>
          <a:bodyPr/>
          <a:lstStyle/>
          <a:p>
            <a:fld id="{A5A6BAFC-9598-424B-8225-A17279525BE2}" type="slidenum">
              <a:rPr lang="en-US" smtClean="0"/>
              <a:t>2</a:t>
            </a:fld>
            <a:endParaRPr lang="en-US"/>
          </a:p>
        </p:txBody>
      </p:sp>
    </p:spTree>
    <p:extLst>
      <p:ext uri="{BB962C8B-B14F-4D97-AF65-F5344CB8AC3E}">
        <p14:creationId xmlns:p14="http://schemas.microsoft.com/office/powerpoint/2010/main" val="1806786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Söhne"/>
              </a:rPr>
              <a:t>As we stepped into a new decade, I embraced the digital age in a way I'd never imagined. </a:t>
            </a:r>
          </a:p>
          <a:p>
            <a:pPr algn="l"/>
            <a:r>
              <a:rPr lang="en-US" b="1" i="0" dirty="0">
                <a:solidFill>
                  <a:srgbClr val="000000"/>
                </a:solidFill>
                <a:effectLst/>
                <a:latin typeface="Söhne"/>
              </a:rPr>
              <a:t>In February of 2020, I ventured into the world of podcasting, launching 'The Criminologist'. The aim was clear - to shed light on the concepts of desistance from crime, and the essence of core correctional skills."</a:t>
            </a:r>
          </a:p>
          <a:p>
            <a:pPr algn="l"/>
            <a:r>
              <a:rPr lang="en-US" b="0" i="0" dirty="0">
                <a:solidFill>
                  <a:srgbClr val="000000"/>
                </a:solidFill>
                <a:effectLst/>
                <a:latin typeface="Söhne"/>
              </a:rPr>
              <a:t>Podcasting was just the beginning. I diversified into video content with a YouTube channel. </a:t>
            </a:r>
          </a:p>
          <a:p>
            <a:pPr algn="l"/>
            <a:r>
              <a:rPr lang="en-US" b="0" i="0" dirty="0">
                <a:solidFill>
                  <a:srgbClr val="000000"/>
                </a:solidFill>
                <a:effectLst/>
                <a:latin typeface="Söhne"/>
              </a:rPr>
              <a:t>Our growing digital footprint meant using social media not just to connect, but to amplify our message. The best part? I wasn’t alone in this journey. My social capital expanded, drawing in thought leaders from across the globe.</a:t>
            </a:r>
          </a:p>
          <a:p>
            <a:pPr algn="l"/>
            <a:r>
              <a:rPr lang="en-US" b="0" i="0" dirty="0">
                <a:solidFill>
                  <a:srgbClr val="000000"/>
                </a:solidFill>
                <a:effectLst/>
                <a:latin typeface="Söhne"/>
              </a:rPr>
              <a:t>But amid this digital evolution, the core remained unchanged. </a:t>
            </a:r>
            <a:r>
              <a:rPr lang="en-US" b="1" i="0" dirty="0">
                <a:solidFill>
                  <a:srgbClr val="000000"/>
                </a:solidFill>
                <a:effectLst/>
                <a:latin typeface="Söhne"/>
              </a:rPr>
              <a:t>'The Criminologist' wasn’t just a name; it became my identity.</a:t>
            </a:r>
            <a:r>
              <a:rPr lang="en-US" b="0" i="0" dirty="0">
                <a:solidFill>
                  <a:srgbClr val="000000"/>
                </a:solidFill>
                <a:effectLst/>
                <a:latin typeface="Söhne"/>
              </a:rPr>
              <a:t> A trainer, a facilitator, a voice that yearned to make a difference."</a:t>
            </a:r>
          </a:p>
          <a:p>
            <a:pPr algn="l"/>
            <a:r>
              <a:rPr lang="en-US" b="0" i="0" dirty="0">
                <a:solidFill>
                  <a:srgbClr val="000000"/>
                </a:solidFill>
                <a:effectLst/>
                <a:latin typeface="Söhne"/>
              </a:rPr>
              <a:t>And well, it did come with its perks. </a:t>
            </a:r>
          </a:p>
          <a:p>
            <a:pPr algn="l"/>
            <a:r>
              <a:rPr lang="en-US" b="0" i="0" dirty="0">
                <a:solidFill>
                  <a:srgbClr val="000000"/>
                </a:solidFill>
                <a:effectLst/>
                <a:latin typeface="Söhne"/>
              </a:rPr>
              <a:t>With worldwide connections and seminars, I evolved into something of a jet-setting professional!“  31:44</a:t>
            </a:r>
          </a:p>
          <a:p>
            <a:endParaRPr lang="en-US" dirty="0"/>
          </a:p>
        </p:txBody>
      </p:sp>
      <p:sp>
        <p:nvSpPr>
          <p:cNvPr id="4" name="Slide Number Placeholder 3"/>
          <p:cNvSpPr>
            <a:spLocks noGrp="1"/>
          </p:cNvSpPr>
          <p:nvPr>
            <p:ph type="sldNum" sz="quarter" idx="5"/>
          </p:nvPr>
        </p:nvSpPr>
        <p:spPr/>
        <p:txBody>
          <a:bodyPr/>
          <a:lstStyle/>
          <a:p>
            <a:fld id="{A5A6BAFC-9598-424B-8225-A17279525BE2}" type="slidenum">
              <a:rPr lang="en-US" smtClean="0"/>
              <a:t>20</a:t>
            </a:fld>
            <a:endParaRPr lang="en-US"/>
          </a:p>
        </p:txBody>
      </p:sp>
    </p:spTree>
    <p:extLst>
      <p:ext uri="{BB962C8B-B14F-4D97-AF65-F5344CB8AC3E}">
        <p14:creationId xmlns:p14="http://schemas.microsoft.com/office/powerpoint/2010/main" val="8487985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Söhne"/>
              </a:rPr>
              <a:t>2020 was not just a new decade; for me, it marked a bold leap into uncharted territories. Podcasting, content creation on YouTube, and harnessing the power of LinkedIn became the forefront of my mission. </a:t>
            </a:r>
          </a:p>
          <a:p>
            <a:pPr algn="l"/>
            <a:r>
              <a:rPr lang="en-US" b="0" i="0" dirty="0">
                <a:solidFill>
                  <a:srgbClr val="000000"/>
                </a:solidFill>
                <a:effectLst/>
                <a:latin typeface="Söhne"/>
              </a:rPr>
              <a:t>The digital revolution wasn't just about technology; it was also about leveraging it to connect, educate, and inspire."</a:t>
            </a:r>
          </a:p>
          <a:p>
            <a:pPr algn="l"/>
            <a:r>
              <a:rPr lang="en-US" b="0" i="0" dirty="0">
                <a:solidFill>
                  <a:srgbClr val="000000"/>
                </a:solidFill>
                <a:effectLst/>
                <a:latin typeface="Söhne"/>
              </a:rPr>
              <a:t>This... this was a game-changer. The podcast medium offered a unique way to share insights, stories, and foster meaningful conversations.</a:t>
            </a:r>
          </a:p>
          <a:p>
            <a:pPr algn="l"/>
            <a:r>
              <a:rPr lang="en-US" b="0" i="0" dirty="0">
                <a:solidFill>
                  <a:srgbClr val="000000"/>
                </a:solidFill>
                <a:effectLst/>
                <a:latin typeface="Söhne"/>
              </a:rPr>
              <a:t>And LinkedIn, oh! It wasn't just a platform for professional connections. It was, and continues to be, a space for shared learnings, dialogues, and innovation.</a:t>
            </a:r>
          </a:p>
          <a:p>
            <a:pPr algn="l"/>
            <a:r>
              <a:rPr lang="en-US" b="1" i="0" dirty="0">
                <a:solidFill>
                  <a:srgbClr val="000000"/>
                </a:solidFill>
                <a:effectLst/>
                <a:latin typeface="Söhne"/>
              </a:rPr>
              <a:t>Each of these episodes, each of these videos, represents a story, a lesson, an insight. </a:t>
            </a:r>
          </a:p>
          <a:p>
            <a:pPr algn="l"/>
            <a:r>
              <a:rPr lang="en-US" b="1" i="0" dirty="0">
                <a:solidFill>
                  <a:srgbClr val="000000"/>
                </a:solidFill>
                <a:effectLst/>
                <a:latin typeface="Söhne"/>
              </a:rPr>
              <a:t>Together, they symbolize my journey in 2020, a journey filled with vision and ceaseless innovation.  </a:t>
            </a:r>
            <a:r>
              <a:rPr lang="en-US" b="0" i="0" dirty="0">
                <a:solidFill>
                  <a:srgbClr val="000000"/>
                </a:solidFill>
                <a:effectLst/>
                <a:latin typeface="Söhne"/>
              </a:rPr>
              <a:t>33</a:t>
            </a:r>
          </a:p>
          <a:p>
            <a:endParaRPr lang="en-US" dirty="0"/>
          </a:p>
        </p:txBody>
      </p:sp>
      <p:sp>
        <p:nvSpPr>
          <p:cNvPr id="4" name="Slide Number Placeholder 3"/>
          <p:cNvSpPr>
            <a:spLocks noGrp="1"/>
          </p:cNvSpPr>
          <p:nvPr>
            <p:ph type="sldNum" sz="quarter" idx="5"/>
          </p:nvPr>
        </p:nvSpPr>
        <p:spPr/>
        <p:txBody>
          <a:bodyPr/>
          <a:lstStyle/>
          <a:p>
            <a:fld id="{A5A6BAFC-9598-424B-8225-A17279525BE2}" type="slidenum">
              <a:rPr lang="en-US" smtClean="0"/>
              <a:t>21</a:t>
            </a:fld>
            <a:endParaRPr lang="en-US"/>
          </a:p>
        </p:txBody>
      </p:sp>
    </p:spTree>
    <p:extLst>
      <p:ext uri="{BB962C8B-B14F-4D97-AF65-F5344CB8AC3E}">
        <p14:creationId xmlns:p14="http://schemas.microsoft.com/office/powerpoint/2010/main" val="10142121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Söhne"/>
              </a:rPr>
              <a:t>These dots, these paths on the map, they aren’t just about the miles I’ve traveled. They represent the milestones of my journey – milestones made possible by continually nourishing my human and social capital, and evolving my identity."</a:t>
            </a:r>
          </a:p>
          <a:p>
            <a:pPr algn="l"/>
            <a:endParaRPr lang="en-US" b="0" i="0" dirty="0">
              <a:solidFill>
                <a:srgbClr val="000000"/>
              </a:solidFill>
              <a:effectLst/>
              <a:latin typeface="Söhne"/>
            </a:endParaRPr>
          </a:p>
          <a:p>
            <a:pPr algn="l"/>
            <a:r>
              <a:rPr lang="en-US" b="1" i="0" dirty="0">
                <a:solidFill>
                  <a:srgbClr val="000000"/>
                </a:solidFill>
                <a:effectLst/>
                <a:latin typeface="Söhne"/>
              </a:rPr>
              <a:t>"When I set foot in Scotland, presenting alongside my idols, it was surreal. Each trip to Barcelona felt like coming home to a community of global learners. </a:t>
            </a:r>
          </a:p>
          <a:p>
            <a:pPr algn="l"/>
            <a:r>
              <a:rPr lang="en-US" b="1" i="0" dirty="0">
                <a:solidFill>
                  <a:srgbClr val="000000"/>
                </a:solidFill>
                <a:effectLst/>
                <a:latin typeface="Söhne"/>
              </a:rPr>
              <a:t>The Middle East exposed me to a rich tapestry of cultures and teaching experiences. And then the bustling energy of cities like New York, the glamour of LA, the southern charm of Atlanta, and the beauty of Australia... each of these trips added a chapter to my story."</a:t>
            </a:r>
          </a:p>
          <a:p>
            <a:pPr algn="l"/>
            <a:r>
              <a:rPr lang="en-US" b="0" i="0" dirty="0">
                <a:solidFill>
                  <a:srgbClr val="000000"/>
                </a:solidFill>
                <a:effectLst/>
                <a:latin typeface="Söhne"/>
              </a:rPr>
              <a:t>But the essence isn't just in the places I've been or the accolades. It's about transformation. Look where dedication to growth can lead. Look at the doors it can open. It's tangible proof for anyone - we can shape our destinies!  34</a:t>
            </a:r>
          </a:p>
        </p:txBody>
      </p:sp>
      <p:sp>
        <p:nvSpPr>
          <p:cNvPr id="4" name="Slide Number Placeholder 3"/>
          <p:cNvSpPr>
            <a:spLocks noGrp="1"/>
          </p:cNvSpPr>
          <p:nvPr>
            <p:ph type="sldNum" sz="quarter" idx="5"/>
          </p:nvPr>
        </p:nvSpPr>
        <p:spPr/>
        <p:txBody>
          <a:bodyPr/>
          <a:lstStyle/>
          <a:p>
            <a:fld id="{A5A6BAFC-9598-424B-8225-A17279525BE2}" type="slidenum">
              <a:rPr lang="en-US" smtClean="0"/>
              <a:t>22</a:t>
            </a:fld>
            <a:endParaRPr lang="en-US"/>
          </a:p>
        </p:txBody>
      </p:sp>
    </p:spTree>
    <p:extLst>
      <p:ext uri="{BB962C8B-B14F-4D97-AF65-F5344CB8AC3E}">
        <p14:creationId xmlns:p14="http://schemas.microsoft.com/office/powerpoint/2010/main" val="32573775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It's truly surreal for me to be standing here today, addressing such a dynamic and dedicated audience. I'm deeply honored to be invited as the keynote speaker for the esteemed </a:t>
            </a:r>
            <a:r>
              <a:rPr lang="en-US" b="1" dirty="0">
                <a:effectLst/>
              </a:rPr>
              <a:t>Probation &amp; Community Corrections Officer's Association</a:t>
            </a:r>
            <a:r>
              <a:rPr lang="en-US" dirty="0">
                <a:effectLst/>
              </a:rPr>
              <a:t>. It’s a testament to the universal journey we all share in the world of corrections."</a:t>
            </a:r>
          </a:p>
          <a:p>
            <a:endParaRPr lang="en-US" dirty="0">
              <a:effectLst/>
            </a:endParaRPr>
          </a:p>
          <a:p>
            <a:r>
              <a:rPr lang="en-US" b="1" dirty="0">
                <a:effectLst/>
              </a:rPr>
              <a:t>I'd like to express my heartfelt appreciation to the organizers of this incredible event. Your commitment to advancing our field is palpable in every detail and every conversation. </a:t>
            </a:r>
          </a:p>
          <a:p>
            <a:r>
              <a:rPr lang="en-US" b="1" dirty="0">
                <a:effectLst/>
              </a:rPr>
              <a:t>And a special shoutout to Tammy Lewis. Tammy, your invitation to travel to the beautiful city of Sydney and help shape the vision for the future of probation has been an opportunity I will always treasure."</a:t>
            </a:r>
          </a:p>
          <a:p>
            <a:endParaRPr lang="en-US" dirty="0">
              <a:effectLst/>
            </a:endParaRPr>
          </a:p>
          <a:p>
            <a:r>
              <a:rPr lang="en-US" b="1" dirty="0">
                <a:effectLst/>
              </a:rPr>
              <a:t>I've also heard that Tammy is a fan of 'The Criminologist' podcast! And for that, Tammy, you have my eternal gratitude. Your support, and the support of so many others here, only fortifies my belief in the importance of what we do and the stories we share."</a:t>
            </a:r>
          </a:p>
          <a:p>
            <a:endParaRPr lang="en-US" dirty="0">
              <a:effectLst/>
            </a:endParaRPr>
          </a:p>
          <a:p>
            <a:r>
              <a:rPr lang="en-US" b="1" dirty="0">
                <a:effectLst/>
              </a:rPr>
              <a:t>To all of you, let’s embark on this journey together, charting the path for the next chapter in probation, with evidence-based practices and transformative stories at its heart.  35:18</a:t>
            </a:r>
          </a:p>
          <a:p>
            <a:endParaRPr lang="en-US" dirty="0"/>
          </a:p>
        </p:txBody>
      </p:sp>
      <p:sp>
        <p:nvSpPr>
          <p:cNvPr id="4" name="Slide Number Placeholder 3"/>
          <p:cNvSpPr>
            <a:spLocks noGrp="1"/>
          </p:cNvSpPr>
          <p:nvPr>
            <p:ph type="sldNum" sz="quarter" idx="5"/>
          </p:nvPr>
        </p:nvSpPr>
        <p:spPr/>
        <p:txBody>
          <a:bodyPr/>
          <a:lstStyle/>
          <a:p>
            <a:fld id="{A5A6BAFC-9598-424B-8225-A17279525BE2}" type="slidenum">
              <a:rPr lang="en-US" smtClean="0"/>
              <a:t>23</a:t>
            </a:fld>
            <a:endParaRPr lang="en-US"/>
          </a:p>
        </p:txBody>
      </p:sp>
    </p:spTree>
    <p:extLst>
      <p:ext uri="{BB962C8B-B14F-4D97-AF65-F5344CB8AC3E}">
        <p14:creationId xmlns:p14="http://schemas.microsoft.com/office/powerpoint/2010/main" val="3168257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Söhne"/>
              </a:rPr>
              <a:t>Our paths in life, both personal and professional, are intertwined with the fabric of our times. As I reflect on a 35-year journey in probation, I see not only my own growth but the metamorphosis of our field. Each innovation, every piece of research, and all the collective wisdom has left an indelible mark."</a:t>
            </a:r>
          </a:p>
          <a:p>
            <a:pPr algn="l"/>
            <a:endParaRPr lang="en-US" b="1" i="0" dirty="0">
              <a:solidFill>
                <a:srgbClr val="000000"/>
              </a:solidFill>
              <a:effectLst/>
              <a:latin typeface="Söhne"/>
            </a:endParaRPr>
          </a:p>
          <a:p>
            <a:pPr algn="l"/>
            <a:r>
              <a:rPr lang="en-US" b="1" i="0" dirty="0">
                <a:solidFill>
                  <a:srgbClr val="000000"/>
                </a:solidFill>
                <a:effectLst/>
                <a:latin typeface="Söhne"/>
              </a:rPr>
              <a:t>However, beyond tools and techniques, my journey was deeply influenced by my evolving Human Capital, Social Capital, and Identity transformation, and how these synchronized with the field's ever-changing vision and innovation. </a:t>
            </a:r>
          </a:p>
          <a:p>
            <a:pPr algn="l"/>
            <a:r>
              <a:rPr lang="en-US" b="1" i="0" dirty="0">
                <a:solidFill>
                  <a:srgbClr val="000000"/>
                </a:solidFill>
                <a:effectLst/>
                <a:latin typeface="Söhne"/>
              </a:rPr>
              <a:t>It's crucial for our probation leaders to remain aware of these shifts and ensure that we are always aligning ourselves with what works best."</a:t>
            </a:r>
          </a:p>
          <a:p>
            <a:pPr algn="l"/>
            <a:endParaRPr lang="en-US" b="0" i="0" dirty="0">
              <a:solidFill>
                <a:srgbClr val="000000"/>
              </a:solidFill>
              <a:effectLst/>
              <a:latin typeface="Söhne"/>
            </a:endParaRPr>
          </a:p>
          <a:p>
            <a:pPr algn="l"/>
            <a:r>
              <a:rPr lang="en-US" b="1" i="0" dirty="0">
                <a:solidFill>
                  <a:srgbClr val="000000"/>
                </a:solidFill>
                <a:effectLst/>
                <a:latin typeface="Söhne"/>
              </a:rPr>
              <a:t>"And herein lies the beauty – the secret, if you will. This formula is universally applicable. It aids us in our personal growth, propels our teams, guides our leadership, and most importantly, becomes the beacon for the clients we serve."</a:t>
            </a:r>
          </a:p>
          <a:p>
            <a:pPr algn="l"/>
            <a:r>
              <a:rPr lang="en-US" b="1" i="1" dirty="0">
                <a:solidFill>
                  <a:srgbClr val="000000"/>
                </a:solidFill>
                <a:effectLst/>
                <a:latin typeface="Söhne"/>
              </a:rPr>
              <a:t>Pausing as the slide reveals a quote.</a:t>
            </a:r>
            <a:endParaRPr lang="en-US" b="1" i="0" dirty="0">
              <a:solidFill>
                <a:srgbClr val="000000"/>
              </a:solidFill>
              <a:effectLst/>
              <a:latin typeface="Söhne"/>
            </a:endParaRPr>
          </a:p>
          <a:p>
            <a:pPr algn="l"/>
            <a:r>
              <a:rPr lang="en-US" b="1" i="0" dirty="0">
                <a:solidFill>
                  <a:srgbClr val="000000"/>
                </a:solidFill>
                <a:effectLst/>
                <a:latin typeface="Söhne"/>
              </a:rPr>
              <a:t>Quote</a:t>
            </a:r>
            <a:r>
              <a:rPr lang="en-US" b="0" i="0" dirty="0">
                <a:solidFill>
                  <a:srgbClr val="000000"/>
                </a:solidFill>
                <a:effectLst/>
                <a:latin typeface="Söhne"/>
              </a:rPr>
              <a:t>: </a:t>
            </a:r>
            <a:r>
              <a:rPr lang="en-US" sz="1600" b="1" i="1" u="sng" dirty="0">
                <a:solidFill>
                  <a:srgbClr val="000000"/>
                </a:solidFill>
                <a:effectLst/>
                <a:latin typeface="Söhne"/>
              </a:rPr>
              <a:t>"Our potential unfolds not just by looking within, but by harmoniously merging our individual journey with the collective wisdom of our time."</a:t>
            </a:r>
            <a:r>
              <a:rPr lang="en-US" sz="1600" b="1" i="0" u="sng" dirty="0">
                <a:solidFill>
                  <a:srgbClr val="000000"/>
                </a:solidFill>
                <a:effectLst/>
                <a:latin typeface="Söhne"/>
              </a:rPr>
              <a:t> </a:t>
            </a:r>
            <a:r>
              <a:rPr lang="en-US" b="0" i="0" dirty="0">
                <a:solidFill>
                  <a:srgbClr val="000000"/>
                </a:solidFill>
                <a:effectLst/>
                <a:latin typeface="Söhne"/>
              </a:rPr>
              <a:t>- [Author's Name or can be left Anonymous]</a:t>
            </a:r>
          </a:p>
          <a:p>
            <a:pPr algn="l"/>
            <a:endParaRPr lang="en-US" b="0" i="0" dirty="0">
              <a:solidFill>
                <a:srgbClr val="000000"/>
              </a:solidFill>
              <a:effectLst/>
              <a:latin typeface="Söhne"/>
            </a:endParaRPr>
          </a:p>
          <a:p>
            <a:pPr algn="l"/>
            <a:r>
              <a:rPr lang="en-US" b="1" i="0" dirty="0">
                <a:solidFill>
                  <a:srgbClr val="000000"/>
                </a:solidFill>
                <a:effectLst/>
                <a:latin typeface="Söhne"/>
              </a:rPr>
              <a:t>"As we stand at the cusp of a new era, let's draw from our rich past and always strive for a future that's innovative, inclusive, and impactful.“  36:49</a:t>
            </a:r>
          </a:p>
          <a:p>
            <a:br>
              <a:rPr lang="en-US" b="0" i="0" dirty="0">
                <a:solidFill>
                  <a:srgbClr val="000000"/>
                </a:solidFill>
                <a:effectLst/>
                <a:latin typeface="Söhne"/>
              </a:rPr>
            </a:br>
            <a:endParaRPr lang="en-US" dirty="0"/>
          </a:p>
          <a:p>
            <a:endParaRPr lang="en-US" dirty="0"/>
          </a:p>
        </p:txBody>
      </p:sp>
      <p:sp>
        <p:nvSpPr>
          <p:cNvPr id="4" name="Slide Number Placeholder 3"/>
          <p:cNvSpPr>
            <a:spLocks noGrp="1"/>
          </p:cNvSpPr>
          <p:nvPr>
            <p:ph type="sldNum" sz="quarter" idx="5"/>
          </p:nvPr>
        </p:nvSpPr>
        <p:spPr/>
        <p:txBody>
          <a:bodyPr/>
          <a:lstStyle/>
          <a:p>
            <a:fld id="{A5A6BAFC-9598-424B-8225-A17279525BE2}" type="slidenum">
              <a:rPr lang="en-US" smtClean="0"/>
              <a:t>24</a:t>
            </a:fld>
            <a:endParaRPr lang="en-US"/>
          </a:p>
        </p:txBody>
      </p:sp>
    </p:spTree>
    <p:extLst>
      <p:ext uri="{BB962C8B-B14F-4D97-AF65-F5344CB8AC3E}">
        <p14:creationId xmlns:p14="http://schemas.microsoft.com/office/powerpoint/2010/main" val="25755010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Söhne"/>
              </a:rPr>
              <a:t>As we delve deeper into this discourse, we will navigate through visionary examples of what the future might hold for probation officials, beginning with the intersection of FASD and the RNR model. Together, we'll illuminate the potential pathways of innovation that beckon us forward. Let's embark on this exploration together. In a world where labels often define us, it's essential to understand the stories and struggles that lie beneath the surface. One such label, often misunderstood and underestimated, is FASD. But what is FASD beyond its acronym? How does it intersect with the criminal justice realm, and more importantly, how do we approach it with both empathy and effectiveness? </a:t>
            </a:r>
          </a:p>
          <a:p>
            <a:pPr algn="l"/>
            <a:endParaRPr lang="en-US" b="0" i="0" dirty="0">
              <a:solidFill>
                <a:srgbClr val="000000"/>
              </a:solidFill>
              <a:effectLst/>
              <a:latin typeface="Söhne"/>
            </a:endParaRPr>
          </a:p>
          <a:p>
            <a:pPr algn="l"/>
            <a:r>
              <a:rPr lang="en-US" b="0" i="0" dirty="0">
                <a:solidFill>
                  <a:srgbClr val="000000"/>
                </a:solidFill>
                <a:effectLst/>
                <a:latin typeface="Söhne"/>
              </a:rPr>
              <a:t>FASD is not merely a label. It encapsulates the myriad challenges and narratives of individuals profoundly impacted by prenatal alcohol exposure. Our criminal justice domain confronts an immediate imperative. We are aware of the profound impact of this condition, yet we grapple with a dearth of methodologies to holistically support these individuals. </a:t>
            </a:r>
          </a:p>
          <a:p>
            <a:pPr algn="l"/>
            <a:r>
              <a:rPr lang="en-US" b="0" i="0" dirty="0">
                <a:solidFill>
                  <a:srgbClr val="000000"/>
                </a:solidFill>
                <a:effectLst/>
                <a:latin typeface="Söhne"/>
              </a:rPr>
              <a:t>My envisioned trajectory pivots towards leveraging the well-established Risk-Need-Responsivity (RNR) model to curate interventions tailor-made for these individuals."</a:t>
            </a:r>
          </a:p>
          <a:p>
            <a:pPr algn="l"/>
            <a:endParaRPr lang="en-US" b="0" i="0" dirty="0">
              <a:solidFill>
                <a:srgbClr val="000000"/>
              </a:solidFill>
              <a:effectLst/>
              <a:latin typeface="Söhne"/>
            </a:endParaRPr>
          </a:p>
          <a:p>
            <a:pPr algn="l"/>
            <a:r>
              <a:rPr lang="en-US" b="0" i="0" dirty="0">
                <a:solidFill>
                  <a:srgbClr val="000000"/>
                </a:solidFill>
                <a:effectLst/>
                <a:latin typeface="Söhne"/>
              </a:rPr>
              <a:t>By marrying the understanding of FASD prevalence with the structured RNR approach, we chart a course for groundbreaking reforms in our justice paradigm. This isn't merely about resource allocation; it's about bestowing a tangible opportunity for reintegration and minimizing recidivism."</a:t>
            </a:r>
          </a:p>
          <a:p>
            <a:pPr algn="l"/>
            <a:r>
              <a:rPr lang="en-US" b="0" i="0" dirty="0">
                <a:solidFill>
                  <a:srgbClr val="000000"/>
                </a:solidFill>
                <a:effectLst/>
                <a:latin typeface="Söhne"/>
              </a:rPr>
              <a:t>I invite you all to further delve into this subject, to glean deeper insights and potential pathways for intervention through my article published in  in Frontiers in Psychology."</a:t>
            </a:r>
          </a:p>
          <a:p>
            <a:pPr algn="l"/>
            <a:r>
              <a:rPr lang="en-US" b="1" i="0" dirty="0">
                <a:solidFill>
                  <a:srgbClr val="000000"/>
                </a:solidFill>
                <a:effectLst/>
                <a:latin typeface="Söhne"/>
              </a:rPr>
              <a:t>As visionaries in probation, we are tasked with continually refining our lens, ensuring it encompasses even the most marginalized of our societal members. </a:t>
            </a:r>
          </a:p>
          <a:p>
            <a:pPr algn="l"/>
            <a:r>
              <a:rPr lang="en-US" b="1" i="0" dirty="0">
                <a:solidFill>
                  <a:srgbClr val="000000"/>
                </a:solidFill>
                <a:effectLst/>
                <a:latin typeface="Söhne"/>
              </a:rPr>
              <a:t>In unity, we have the power to evolve the probation and criminal justice narrative, steering it towards inclusivity and efficacy.</a:t>
            </a:r>
          </a:p>
          <a:p>
            <a:endParaRPr lang="en-US" dirty="0"/>
          </a:p>
          <a:p>
            <a:r>
              <a:rPr lang="en-US" dirty="0"/>
              <a:t>38:22</a:t>
            </a:r>
          </a:p>
        </p:txBody>
      </p:sp>
      <p:sp>
        <p:nvSpPr>
          <p:cNvPr id="4" name="Slide Number Placeholder 3"/>
          <p:cNvSpPr>
            <a:spLocks noGrp="1"/>
          </p:cNvSpPr>
          <p:nvPr>
            <p:ph type="sldNum" sz="quarter" idx="5"/>
          </p:nvPr>
        </p:nvSpPr>
        <p:spPr/>
        <p:txBody>
          <a:bodyPr/>
          <a:lstStyle/>
          <a:p>
            <a:fld id="{A5A6BAFC-9598-424B-8225-A17279525BE2}" type="slidenum">
              <a:rPr lang="en-US" smtClean="0"/>
              <a:t>25</a:t>
            </a:fld>
            <a:endParaRPr lang="en-US"/>
          </a:p>
        </p:txBody>
      </p:sp>
    </p:spTree>
    <p:extLst>
      <p:ext uri="{BB962C8B-B14F-4D97-AF65-F5344CB8AC3E}">
        <p14:creationId xmlns:p14="http://schemas.microsoft.com/office/powerpoint/2010/main" val="3868741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Söhne"/>
              </a:rPr>
              <a:t>As we transition into the next frontier of probation, it's essential we delve deep into the nexus of criminal behavior and its neurological underpinnings. </a:t>
            </a:r>
          </a:p>
          <a:p>
            <a:pPr algn="l"/>
            <a:r>
              <a:rPr lang="en-US" b="0" i="0" dirty="0">
                <a:solidFill>
                  <a:srgbClr val="000000"/>
                </a:solidFill>
                <a:effectLst/>
                <a:latin typeface="Söhne"/>
              </a:rPr>
              <a:t>This leads us to an emerging realm that I firmly advocate for: </a:t>
            </a:r>
            <a:r>
              <a:rPr lang="en-US" b="1" i="0" dirty="0">
                <a:solidFill>
                  <a:srgbClr val="000000"/>
                </a:solidFill>
                <a:effectLst/>
                <a:latin typeface="Söhne"/>
              </a:rPr>
              <a:t>That of </a:t>
            </a:r>
            <a:r>
              <a:rPr lang="en-US" b="1" i="0" dirty="0" err="1">
                <a:solidFill>
                  <a:srgbClr val="000000"/>
                </a:solidFill>
                <a:effectLst/>
                <a:latin typeface="Söhne"/>
              </a:rPr>
              <a:t>Neurocriminology</a:t>
            </a:r>
            <a:r>
              <a:rPr lang="en-US" b="0" i="0" dirty="0">
                <a:solidFill>
                  <a:srgbClr val="000000"/>
                </a:solidFill>
                <a:effectLst/>
                <a:latin typeface="Söhne"/>
              </a:rPr>
              <a:t>."</a:t>
            </a:r>
          </a:p>
          <a:p>
            <a:pPr algn="l"/>
            <a:endParaRPr lang="en-US" b="0" i="0" dirty="0">
              <a:solidFill>
                <a:srgbClr val="000000"/>
              </a:solidFill>
              <a:effectLst/>
              <a:latin typeface="Söhne"/>
            </a:endParaRPr>
          </a:p>
          <a:p>
            <a:pPr algn="l"/>
            <a:r>
              <a:rPr lang="en-US" b="0" i="0" dirty="0" err="1">
                <a:solidFill>
                  <a:srgbClr val="000000"/>
                </a:solidFill>
                <a:effectLst/>
                <a:latin typeface="Söhne"/>
              </a:rPr>
              <a:t>Neurocriminology</a:t>
            </a:r>
            <a:r>
              <a:rPr lang="en-US" b="0" i="0" dirty="0">
                <a:solidFill>
                  <a:srgbClr val="000000"/>
                </a:solidFill>
                <a:effectLst/>
                <a:latin typeface="Söhne"/>
              </a:rPr>
              <a:t> goes beyond the facade of behavior, seeking to understand the 'why' by peering into the 'how' – that is, how neural mechanisms influence behaviors that bring individuals into our justice system.</a:t>
            </a:r>
          </a:p>
          <a:p>
            <a:pPr algn="l"/>
            <a:endParaRPr lang="en-US" b="0" i="0" dirty="0">
              <a:solidFill>
                <a:srgbClr val="000000"/>
              </a:solidFill>
              <a:effectLst/>
              <a:latin typeface="Söhne"/>
            </a:endParaRPr>
          </a:p>
          <a:p>
            <a:pPr algn="l"/>
            <a:r>
              <a:rPr lang="en-US" b="0" i="0" dirty="0">
                <a:solidFill>
                  <a:srgbClr val="000000"/>
                </a:solidFill>
                <a:effectLst/>
                <a:latin typeface="Söhne"/>
              </a:rPr>
              <a:t>By grounding our interventions in </a:t>
            </a:r>
            <a:r>
              <a:rPr lang="en-US" b="0" i="0" dirty="0" err="1">
                <a:solidFill>
                  <a:srgbClr val="000000"/>
                </a:solidFill>
                <a:effectLst/>
                <a:latin typeface="Söhne"/>
              </a:rPr>
              <a:t>neurocriminological</a:t>
            </a:r>
            <a:r>
              <a:rPr lang="en-US" b="0" i="0" dirty="0">
                <a:solidFill>
                  <a:srgbClr val="000000"/>
                </a:solidFill>
                <a:effectLst/>
                <a:latin typeface="Söhne"/>
              </a:rPr>
              <a:t> insights, we can better comprehend the genesis of behaviors. It's akin to viewing a complex mosaic - every neurological facet is a piece that, when understood, gives a clearer picture of the whole.</a:t>
            </a:r>
          </a:p>
          <a:p>
            <a:pPr algn="l">
              <a:buFont typeface="+mj-lt"/>
              <a:buNone/>
            </a:pPr>
            <a:endParaRPr lang="en-US" b="0" i="0" dirty="0">
              <a:solidFill>
                <a:srgbClr val="000000"/>
              </a:solidFill>
              <a:effectLst/>
              <a:latin typeface="Söhne"/>
            </a:endParaRPr>
          </a:p>
          <a:p>
            <a:pPr algn="l">
              <a:buFont typeface="+mj-lt"/>
              <a:buNone/>
            </a:pPr>
            <a:r>
              <a:rPr lang="en-US" b="0" i="0" dirty="0">
                <a:solidFill>
                  <a:srgbClr val="000000"/>
                </a:solidFill>
                <a:effectLst/>
                <a:latin typeface="Söhne"/>
              </a:rPr>
              <a:t>When the broader justice system views individuals not merely as offenders but as humans with unique neural landscapes, it engenders a culture of empathy, understanding, and holistic rehabilitation.</a:t>
            </a:r>
          </a:p>
          <a:p>
            <a:pPr algn="l"/>
            <a:r>
              <a:rPr lang="en-US" b="0" i="0" dirty="0">
                <a:solidFill>
                  <a:srgbClr val="000000"/>
                </a:solidFill>
                <a:effectLst/>
                <a:latin typeface="Söhne"/>
              </a:rPr>
              <a:t>The invitation today is for us all to embark on a journey towards becoming </a:t>
            </a:r>
            <a:r>
              <a:rPr lang="en-US" b="0" i="0" dirty="0" err="1">
                <a:solidFill>
                  <a:srgbClr val="000000"/>
                </a:solidFill>
                <a:effectLst/>
                <a:latin typeface="Söhne"/>
              </a:rPr>
              <a:t>neurocriminology</a:t>
            </a:r>
            <a:r>
              <a:rPr lang="en-US" b="0" i="0" dirty="0">
                <a:solidFill>
                  <a:srgbClr val="000000"/>
                </a:solidFill>
                <a:effectLst/>
                <a:latin typeface="Söhne"/>
              </a:rPr>
              <a:t>-informed professionals. The convergence of neural science and criminology offers a reservoir of untapped potential, promising a revolution in our approach to probation.</a:t>
            </a:r>
          </a:p>
          <a:p>
            <a:pPr algn="l"/>
            <a:r>
              <a:rPr lang="en-US" b="0" i="0" dirty="0">
                <a:solidFill>
                  <a:srgbClr val="000000"/>
                </a:solidFill>
                <a:effectLst/>
                <a:latin typeface="Söhne"/>
              </a:rPr>
              <a:t>By anchoring our strategies in the deep waters of </a:t>
            </a:r>
            <a:r>
              <a:rPr lang="en-US" b="0" i="0" dirty="0" err="1">
                <a:solidFill>
                  <a:srgbClr val="000000"/>
                </a:solidFill>
                <a:effectLst/>
                <a:latin typeface="Söhne"/>
              </a:rPr>
              <a:t>neurocriminology</a:t>
            </a:r>
            <a:r>
              <a:rPr lang="en-US" b="0" i="0" dirty="0">
                <a:solidFill>
                  <a:srgbClr val="000000"/>
                </a:solidFill>
                <a:effectLst/>
                <a:latin typeface="Söhne"/>
              </a:rPr>
              <a:t>, we fortify the bridge between understanding and intervention, creating a probation system that's both informed and transformative.</a:t>
            </a:r>
          </a:p>
          <a:p>
            <a:pPr algn="l"/>
            <a:endParaRPr lang="en-US" b="0" i="0" dirty="0">
              <a:effectLst/>
              <a:latin typeface="Söhne"/>
            </a:endParaRPr>
          </a:p>
          <a:p>
            <a:pPr algn="l"/>
            <a:r>
              <a:rPr lang="en-US" b="0" i="0" dirty="0" err="1">
                <a:effectLst/>
                <a:latin typeface="Söhne"/>
              </a:rPr>
              <a:t>Neurocriminology</a:t>
            </a:r>
            <a:r>
              <a:rPr lang="en-US" b="0" i="0" dirty="0">
                <a:effectLst/>
                <a:latin typeface="Söhne"/>
              </a:rPr>
              <a:t> isn't just another branch of study. It's a game-changing interdisciplinary approach, blending neuroscience, physiology, genetics, biology, and psychology to redefine our understanding of criminal behavior. </a:t>
            </a:r>
          </a:p>
          <a:p>
            <a:pPr algn="l"/>
            <a:r>
              <a:rPr lang="en-US" b="0" i="0" dirty="0">
                <a:effectLst/>
                <a:latin typeface="Söhne"/>
              </a:rPr>
              <a:t>As professionals, by immersing ourselves in this knowledge, we can revolutionize our methods - from interviews to treatments - ensuring a more informed, holistic, and effective probation system."</a:t>
            </a:r>
          </a:p>
          <a:p>
            <a:pPr algn="l"/>
            <a:r>
              <a:rPr lang="en-US" b="0" i="0" dirty="0">
                <a:effectLst/>
                <a:latin typeface="Söhne"/>
              </a:rPr>
              <a:t>"Embracing </a:t>
            </a:r>
            <a:r>
              <a:rPr lang="en-US" b="0" i="0" dirty="0" err="1">
                <a:effectLst/>
                <a:latin typeface="Söhne"/>
              </a:rPr>
              <a:t>neurocriminology</a:t>
            </a:r>
            <a:r>
              <a:rPr lang="en-US" b="0" i="0" dirty="0">
                <a:effectLst/>
                <a:latin typeface="Söhne"/>
              </a:rPr>
              <a:t> is not merely about evolving our practice; it's about ushering in a new era of probation that's grounded in science, empathy, and transformation.“ 41:23</a:t>
            </a:r>
          </a:p>
          <a:p>
            <a:pPr algn="l"/>
            <a:endParaRPr lang="en-US" b="0" i="0" dirty="0">
              <a:solidFill>
                <a:srgbClr val="000000"/>
              </a:solidFill>
              <a:effectLst/>
              <a:latin typeface="Söhne"/>
            </a:endParaRPr>
          </a:p>
          <a:p>
            <a:endParaRPr lang="en-US" dirty="0"/>
          </a:p>
        </p:txBody>
      </p:sp>
      <p:sp>
        <p:nvSpPr>
          <p:cNvPr id="4" name="Slide Number Placeholder 3"/>
          <p:cNvSpPr>
            <a:spLocks noGrp="1"/>
          </p:cNvSpPr>
          <p:nvPr>
            <p:ph type="sldNum" sz="quarter" idx="5"/>
          </p:nvPr>
        </p:nvSpPr>
        <p:spPr/>
        <p:txBody>
          <a:bodyPr/>
          <a:lstStyle/>
          <a:p>
            <a:fld id="{A5A6BAFC-9598-424B-8225-A17279525BE2}" type="slidenum">
              <a:rPr lang="en-US" smtClean="0"/>
              <a:t>26</a:t>
            </a:fld>
            <a:endParaRPr lang="en-US"/>
          </a:p>
        </p:txBody>
      </p:sp>
    </p:spTree>
    <p:extLst>
      <p:ext uri="{BB962C8B-B14F-4D97-AF65-F5344CB8AC3E}">
        <p14:creationId xmlns:p14="http://schemas.microsoft.com/office/powerpoint/2010/main" val="11947956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latin typeface="Söhne"/>
              </a:rPr>
              <a:t>Now TIDES isn't just an acronym; it's a testament to years of experience, research, and innovation. </a:t>
            </a:r>
          </a:p>
          <a:p>
            <a:pPr algn="l"/>
            <a:r>
              <a:rPr lang="en-US" b="0" i="0" dirty="0">
                <a:effectLst/>
                <a:latin typeface="Söhne"/>
              </a:rPr>
              <a:t>It represents a convergence of trauma-informed care, desistance theory, neuro criminology, and core correctional skills. A blend that promises to redefine the essence of probation supervision.</a:t>
            </a:r>
          </a:p>
          <a:p>
            <a:pPr algn="l"/>
            <a:r>
              <a:rPr lang="en-US" b="1" i="0" dirty="0">
                <a:effectLst/>
                <a:latin typeface="Söhne"/>
              </a:rPr>
              <a:t>Let’s take a quick look at the Components of TIDES</a:t>
            </a:r>
            <a:r>
              <a:rPr lang="en-US" b="0" i="0" dirty="0">
                <a:effectLst/>
                <a:latin typeface="Söhne"/>
              </a:rPr>
              <a:t>:</a:t>
            </a:r>
          </a:p>
          <a:p>
            <a:pPr algn="l">
              <a:buFont typeface="+mj-lt"/>
              <a:buAutoNum type="arabicPeriod"/>
            </a:pPr>
            <a:r>
              <a:rPr lang="en-US" b="1" i="0" dirty="0">
                <a:effectLst/>
                <a:latin typeface="Söhne"/>
              </a:rPr>
              <a:t>Self-Regulation</a:t>
            </a:r>
            <a:r>
              <a:rPr lang="en-US" b="0" i="0" dirty="0">
                <a:effectLst/>
                <a:latin typeface="Söhne"/>
              </a:rPr>
              <a:t>: Harness the power of emotional intelligence. Move from reactive to proactive.</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US" b="1" i="0" dirty="0">
                <a:effectLst/>
                <a:latin typeface="Söhne"/>
              </a:rPr>
              <a:t>Resilience</a:t>
            </a:r>
            <a:r>
              <a:rPr lang="en-US" b="0" i="0" dirty="0">
                <a:effectLst/>
                <a:latin typeface="Söhne"/>
              </a:rPr>
              <a:t>: Overcome adversities with a fortified spirit. Transform setbacks into setups.</a:t>
            </a:r>
          </a:p>
          <a:p>
            <a:pPr algn="l">
              <a:buFont typeface="+mj-lt"/>
              <a:buAutoNum type="arabicPeriod"/>
            </a:pPr>
            <a:r>
              <a:rPr lang="en-US" b="1" i="0" dirty="0">
                <a:effectLst/>
                <a:latin typeface="Söhne"/>
              </a:rPr>
              <a:t>Identity</a:t>
            </a:r>
            <a:r>
              <a:rPr lang="en-US" b="0" i="0" dirty="0">
                <a:effectLst/>
                <a:latin typeface="Söhne"/>
              </a:rPr>
              <a:t>: Rewrite personal narratives. Be the author of change.</a:t>
            </a:r>
          </a:p>
          <a:p>
            <a:pPr algn="l">
              <a:buFont typeface="+mj-lt"/>
              <a:buAutoNum type="arabicPeriod"/>
            </a:pPr>
            <a:r>
              <a:rPr lang="en-US" b="1" i="0" dirty="0">
                <a:effectLst/>
                <a:latin typeface="Söhne"/>
              </a:rPr>
              <a:t>Social Support</a:t>
            </a:r>
            <a:r>
              <a:rPr lang="en-US" b="0" i="0" dirty="0">
                <a:effectLst/>
                <a:latin typeface="Söhne"/>
              </a:rPr>
              <a:t>: Relationships as the bedrock of transformation. Find strength in community.</a:t>
            </a:r>
          </a:p>
          <a:p>
            <a:pPr algn="l">
              <a:buFont typeface="+mj-lt"/>
              <a:buAutoNum type="arabicPeriod"/>
            </a:pPr>
            <a:endParaRPr lang="en-US" b="0" i="0" dirty="0">
              <a:effectLst/>
              <a:latin typeface="Söhne"/>
            </a:endParaRPr>
          </a:p>
          <a:p>
            <a:pPr algn="l"/>
            <a:r>
              <a:rPr lang="en-US" b="0" i="0" dirty="0">
                <a:effectLst/>
                <a:latin typeface="Söhne"/>
              </a:rPr>
              <a:t>TIDES offers a revolutionary approach. It aligns with the modern understanding of the brain, behavior, trauma, and healing, ensuring that we, as probation professionals, are equipped with the most potent tools to effect lasting change.</a:t>
            </a:r>
          </a:p>
          <a:p>
            <a:pPr algn="l"/>
            <a:r>
              <a:rPr lang="en-US" b="1" i="0" dirty="0">
                <a:effectLst/>
                <a:latin typeface="Söhne"/>
              </a:rPr>
              <a:t>Dear esteemed colleagues, TIDES isn't merely another method—it's a transformational journey</a:t>
            </a:r>
            <a:r>
              <a:rPr lang="en-US" b="0" i="0" dirty="0">
                <a:effectLst/>
                <a:latin typeface="Söhne"/>
              </a:rPr>
              <a:t>. As we face the challenges of an ever-evolving landscape in probation, let us embrace TIDES as our compass. </a:t>
            </a:r>
          </a:p>
          <a:p>
            <a:pPr algn="l"/>
            <a:r>
              <a:rPr lang="en-US" b="0" i="0" dirty="0">
                <a:effectLst/>
                <a:latin typeface="Söhne"/>
              </a:rPr>
              <a:t>It's a synthesis of vision, innovation, science, and practice. </a:t>
            </a:r>
          </a:p>
          <a:p>
            <a:pPr algn="l"/>
            <a:r>
              <a:rPr lang="en-US" b="0" i="0" dirty="0">
                <a:effectLst/>
                <a:latin typeface="Söhne"/>
              </a:rPr>
              <a:t>Together, let us set sail towards a brighter, more informed future for probation, ensuring that each individual we work with has the best chance to transform, grow, and thrive."</a:t>
            </a:r>
          </a:p>
          <a:p>
            <a:pPr algn="l"/>
            <a:endParaRPr lang="en-US" b="0" i="0" dirty="0">
              <a:effectLst/>
              <a:latin typeface="Söhne"/>
            </a:endParaRPr>
          </a:p>
          <a:p>
            <a:pPr algn="l"/>
            <a:r>
              <a:rPr lang="en-US" b="0" i="0" dirty="0">
                <a:effectLst/>
                <a:latin typeface="Söhne"/>
              </a:rPr>
              <a:t>Are you ready to ride the TIDES of change?  43:25</a:t>
            </a:r>
          </a:p>
          <a:p>
            <a:br>
              <a:rPr lang="en-US" dirty="0"/>
            </a:br>
            <a:endParaRPr lang="en-US" dirty="0"/>
          </a:p>
        </p:txBody>
      </p:sp>
      <p:sp>
        <p:nvSpPr>
          <p:cNvPr id="4" name="Slide Number Placeholder 3"/>
          <p:cNvSpPr>
            <a:spLocks noGrp="1"/>
          </p:cNvSpPr>
          <p:nvPr>
            <p:ph type="sldNum" sz="quarter" idx="5"/>
          </p:nvPr>
        </p:nvSpPr>
        <p:spPr/>
        <p:txBody>
          <a:bodyPr/>
          <a:lstStyle/>
          <a:p>
            <a:fld id="{A5A6BAFC-9598-424B-8225-A17279525BE2}" type="slidenum">
              <a:rPr lang="en-US" smtClean="0"/>
              <a:t>27</a:t>
            </a:fld>
            <a:endParaRPr lang="en-US"/>
          </a:p>
        </p:txBody>
      </p:sp>
    </p:spTree>
    <p:extLst>
      <p:ext uri="{BB962C8B-B14F-4D97-AF65-F5344CB8AC3E}">
        <p14:creationId xmlns:p14="http://schemas.microsoft.com/office/powerpoint/2010/main" val="10817118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"As we've journeyed together through this keynote, navigating through the vast expanse of probation services, neuro criminology, the integral components of Human and Social Capital, and the dynamic Identity Transformation - we've been drawn closer to the heart of the matter. We've touched upon the ever-evolving innovations and the compelling visions shaping our world. </a:t>
            </a:r>
          </a:p>
          <a:p>
            <a:r>
              <a:rPr lang="en-US" b="1" dirty="0">
                <a:effectLst/>
              </a:rPr>
              <a:t>And just like Australia's vast landscapes, from its bustling cities to the serene outback, our professional realm is diverse, vibrant, and awaiting further exploration.</a:t>
            </a:r>
          </a:p>
          <a:p>
            <a:endParaRPr lang="en-US" b="1" dirty="0">
              <a:effectLst/>
            </a:endParaRPr>
          </a:p>
          <a:p>
            <a:r>
              <a:rPr lang="en-US" dirty="0">
                <a:effectLst/>
              </a:rPr>
              <a:t>This land, with its rich tapestry of history, culture, and innovation, from the rhythmic beats of INXS to the compelling tales of 'Mad Max', mirrors the kaleidoscope of our endeavors. </a:t>
            </a:r>
          </a:p>
          <a:p>
            <a:r>
              <a:rPr lang="en-US" dirty="0">
                <a:effectLst/>
              </a:rPr>
              <a:t>We're constantly adapting, evolving, and seeking pathways to progress.</a:t>
            </a:r>
          </a:p>
          <a:p>
            <a:r>
              <a:rPr lang="en-US" dirty="0">
                <a:effectLst/>
              </a:rPr>
              <a:t>It's my genuine hope that as we've delve into the TIDES model, we've found a convergence – a meeting point – of understanding trauma, championing desistance, and foreseeing a more cohesive, informed approach to probation services. </a:t>
            </a:r>
          </a:p>
          <a:p>
            <a:r>
              <a:rPr lang="en-US" dirty="0">
                <a:effectLst/>
              </a:rPr>
              <a:t>Just as Australia's landscapes are interwoven with narratives and dreams, our professional tapestry is interlaced with challenges, achievements, and aspirations.</a:t>
            </a:r>
          </a:p>
          <a:p>
            <a:endParaRPr lang="en-US" dirty="0">
              <a:effectLst/>
            </a:endParaRPr>
          </a:p>
          <a:p>
            <a:r>
              <a:rPr lang="en-US" b="1" dirty="0">
                <a:effectLst/>
              </a:rPr>
              <a:t>Now, it's our call to action</a:t>
            </a:r>
            <a:r>
              <a:rPr lang="en-US" dirty="0">
                <a:effectLst/>
              </a:rPr>
              <a:t>. We stand at the precipice of change, armed with knowledge and shared goals. </a:t>
            </a:r>
          </a:p>
          <a:p>
            <a:r>
              <a:rPr lang="en-US" dirty="0">
                <a:effectLst/>
              </a:rPr>
              <a:t>Let's continue to challenge, to question, and above all, to innovate. Remember, the fusion of our collective energies can drive unprecedented transformation.</a:t>
            </a:r>
          </a:p>
          <a:p>
            <a:r>
              <a:rPr lang="en-US" dirty="0">
                <a:effectLst/>
              </a:rPr>
              <a:t>For those ignited with curiosity and the pioneering spirit, I invite you to delve deeper into the TIDES model at our breakout sessions later in the conference. </a:t>
            </a:r>
          </a:p>
          <a:p>
            <a:r>
              <a:rPr lang="en-US" dirty="0">
                <a:effectLst/>
              </a:rPr>
              <a:t>Together, we'll chart the waters of this transformative approach, and I hope to see many of you there.</a:t>
            </a:r>
          </a:p>
          <a:p>
            <a:endParaRPr lang="en-US" b="1" dirty="0">
              <a:effectLst/>
            </a:endParaRPr>
          </a:p>
          <a:p>
            <a:r>
              <a:rPr lang="en-US" b="0" dirty="0">
                <a:effectLst/>
              </a:rPr>
              <a:t>As we embark on our respective paths, may we carry the spirit of </a:t>
            </a:r>
            <a:r>
              <a:rPr lang="en-US" b="0" dirty="0" err="1">
                <a:effectLst/>
              </a:rPr>
              <a:t>mateship</a:t>
            </a:r>
            <a:r>
              <a:rPr lang="en-US" b="0" dirty="0">
                <a:effectLst/>
              </a:rPr>
              <a:t>, the drive for innovation, and the determination to make a difference. </a:t>
            </a:r>
          </a:p>
          <a:p>
            <a:r>
              <a:rPr lang="en-US" b="1" dirty="0">
                <a:effectLst/>
              </a:rPr>
              <a:t>Here's to shaping a future that does justice to our shared mission and to the enduring spirit of Australia!</a:t>
            </a:r>
          </a:p>
          <a:p>
            <a:r>
              <a:rPr lang="en-US" b="1" dirty="0">
                <a:effectLst/>
              </a:rPr>
              <a:t>46</a:t>
            </a:r>
          </a:p>
          <a:p>
            <a:endParaRPr lang="en-US" dirty="0"/>
          </a:p>
        </p:txBody>
      </p:sp>
      <p:sp>
        <p:nvSpPr>
          <p:cNvPr id="4" name="Slide Number Placeholder 3"/>
          <p:cNvSpPr>
            <a:spLocks noGrp="1"/>
          </p:cNvSpPr>
          <p:nvPr>
            <p:ph type="sldNum" sz="quarter" idx="5"/>
          </p:nvPr>
        </p:nvSpPr>
        <p:spPr/>
        <p:txBody>
          <a:bodyPr/>
          <a:lstStyle/>
          <a:p>
            <a:fld id="{A5A6BAFC-9598-424B-8225-A17279525BE2}" type="slidenum">
              <a:rPr lang="en-US" smtClean="0"/>
              <a:t>28</a:t>
            </a:fld>
            <a:endParaRPr lang="en-US"/>
          </a:p>
        </p:txBody>
      </p:sp>
    </p:spTree>
    <p:extLst>
      <p:ext uri="{BB962C8B-B14F-4D97-AF65-F5344CB8AC3E}">
        <p14:creationId xmlns:p14="http://schemas.microsoft.com/office/powerpoint/2010/main" val="374483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1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Today, we embark on a journey to understand desistance from crime. </a:t>
            </a:r>
          </a:p>
          <a:p>
            <a:pPr marL="0" marR="0">
              <a:spcBef>
                <a:spcPts val="0"/>
              </a:spcBef>
              <a:spcAft>
                <a:spcPts val="11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To understand why someone </a:t>
            </a: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stops</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committing crimes, we first need to understand why they </a:t>
            </a: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start.</a:t>
            </a:r>
          </a:p>
          <a:p>
            <a:pPr marL="0" marR="0">
              <a:spcBef>
                <a:spcPts val="0"/>
              </a:spcBef>
              <a:spcAft>
                <a:spcPts val="1100"/>
              </a:spcAf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The Risk-Need-Responsivity framework or RNR</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 a model we owe to the groundbreaking work of Bonta and Andrews - helps us understand the risk factors, needs, and interventions that work best for our clients.</a:t>
            </a:r>
          </a:p>
          <a:p>
            <a:pPr marL="0" marR="0">
              <a:spcBef>
                <a:spcPts val="0"/>
              </a:spcBef>
              <a:spcAft>
                <a:spcPts val="11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spcBef>
                <a:spcPts val="0"/>
              </a:spcBef>
              <a:spcAft>
                <a:spcPts val="1100"/>
              </a:spcAf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But, as we look into the future of community corrections, we must also understand desistance. </a:t>
            </a:r>
          </a:p>
          <a:p>
            <a:pPr marL="0" marR="0">
              <a:spcBef>
                <a:spcPts val="0"/>
              </a:spcBef>
              <a:spcAft>
                <a:spcPts val="11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*SC* stands for Social Capital, which is the sum of resources one can access thanks to personal and professional networks. </a:t>
            </a:r>
          </a:p>
          <a:p>
            <a:pPr marL="0" marR="0">
              <a:spcBef>
                <a:spcPts val="0"/>
              </a:spcBef>
              <a:spcAft>
                <a:spcPts val="11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*HC* denotes Human Capital, signifying skills, knowledge, and experiences that an individual possesses. </a:t>
            </a:r>
          </a:p>
          <a:p>
            <a:pPr marL="0" marR="0">
              <a:spcBef>
                <a:spcPts val="0"/>
              </a:spcBef>
              <a:spcAft>
                <a:spcPts val="11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*ID* is about Identity, and how one perceives oneself, can play a pivotal role in determining behavior.</a:t>
            </a:r>
          </a:p>
          <a:p>
            <a:pPr marL="0" marR="0">
              <a:spcBef>
                <a:spcPts val="0"/>
              </a:spcBef>
              <a:spcAft>
                <a:spcPts val="1100"/>
              </a:spcAft>
            </a:pPr>
            <a:endParaRPr lang="en-US" sz="12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1100"/>
              </a:spcAf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Our work, our interventions, play a role in influencing these factors. </a:t>
            </a:r>
          </a:p>
          <a:p>
            <a:pPr marL="0" marR="0">
              <a:spcBef>
                <a:spcPts val="0"/>
              </a:spcBef>
              <a:spcAft>
                <a:spcPts val="11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And here's where the </a:t>
            </a:r>
            <a:r>
              <a:rPr lang="en-US" sz="1200" b="1" i="1" u="sng" dirty="0">
                <a:effectLst/>
                <a:latin typeface="Calibri" panose="020F0502020204030204" pitchFamily="34" charset="0"/>
                <a:ea typeface="Times New Roman" panose="02020603050405020304" pitchFamily="18" charset="0"/>
                <a:cs typeface="Times New Roman" panose="02020603050405020304" pitchFamily="18" charset="0"/>
              </a:rPr>
              <a:t>parallel process enters</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spcBef>
                <a:spcPts val="0"/>
              </a:spcBef>
              <a:spcAft>
                <a:spcPts val="11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We, as individuals, undergo growth…….change………………..and evolution…………much like our clients. </a:t>
            </a:r>
          </a:p>
          <a:p>
            <a:pPr marL="0" marR="0">
              <a:spcBef>
                <a:spcPts val="0"/>
              </a:spcBef>
              <a:spcAft>
                <a:spcPts val="11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Our institutions, from management to frontline staff, also experience these transformations.</a:t>
            </a:r>
          </a:p>
          <a:p>
            <a:pPr marL="0" marR="0">
              <a:spcBef>
                <a:spcPts val="0"/>
              </a:spcBef>
              <a:spcAft>
                <a:spcPts val="1100"/>
              </a:spcAft>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11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3:55</a:t>
            </a:r>
          </a:p>
          <a:p>
            <a:endParaRPr lang="en-US" dirty="0"/>
          </a:p>
        </p:txBody>
      </p:sp>
      <p:sp>
        <p:nvSpPr>
          <p:cNvPr id="4" name="Slide Number Placeholder 3"/>
          <p:cNvSpPr>
            <a:spLocks noGrp="1"/>
          </p:cNvSpPr>
          <p:nvPr>
            <p:ph type="sldNum" sz="quarter" idx="5"/>
          </p:nvPr>
        </p:nvSpPr>
        <p:spPr/>
        <p:txBody>
          <a:bodyPr/>
          <a:lstStyle/>
          <a:p>
            <a:fld id="{A5A6BAFC-9598-424B-8225-A17279525BE2}" type="slidenum">
              <a:rPr lang="en-US" smtClean="0"/>
              <a:t>3</a:t>
            </a:fld>
            <a:endParaRPr lang="en-US"/>
          </a:p>
        </p:txBody>
      </p:sp>
    </p:spTree>
    <p:extLst>
      <p:ext uri="{BB962C8B-B14F-4D97-AF65-F5344CB8AC3E}">
        <p14:creationId xmlns:p14="http://schemas.microsoft.com/office/powerpoint/2010/main" val="3663416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latin typeface="Söhne"/>
              </a:rPr>
              <a:t>As we delve deeper into the nuances of </a:t>
            </a:r>
            <a:r>
              <a:rPr lang="en-US" b="1" i="0" dirty="0">
                <a:effectLst/>
                <a:latin typeface="Söhne"/>
              </a:rPr>
              <a:t>Human Capital</a:t>
            </a:r>
            <a:r>
              <a:rPr lang="en-US" b="0" i="0" dirty="0">
                <a:effectLst/>
                <a:latin typeface="Söhne"/>
              </a:rPr>
              <a:t>, it's important to acknowledge the foundational theories of desistance. </a:t>
            </a:r>
          </a:p>
          <a:p>
            <a:pPr algn="l"/>
            <a:r>
              <a:rPr lang="en-US" b="1" i="0" dirty="0">
                <a:effectLst/>
                <a:latin typeface="Söhne"/>
              </a:rPr>
              <a:t>The eminent criminologists, Fergus McNeil and Shadd </a:t>
            </a:r>
            <a:r>
              <a:rPr lang="en-US" b="1" i="0" dirty="0" err="1">
                <a:effectLst/>
                <a:latin typeface="Söhne"/>
              </a:rPr>
              <a:t>Maruna</a:t>
            </a:r>
            <a:r>
              <a:rPr lang="en-US" b="1" i="0" dirty="0">
                <a:effectLst/>
                <a:latin typeface="Söhne"/>
              </a:rPr>
              <a:t>,</a:t>
            </a:r>
            <a:r>
              <a:rPr lang="en-US" b="0" i="0" dirty="0">
                <a:effectLst/>
                <a:latin typeface="Söhne"/>
              </a:rPr>
              <a:t> have consistently underscored the importance of the personal and societal factors that influence an individual's journey </a:t>
            </a:r>
            <a:r>
              <a:rPr lang="en-US" b="0" i="1" dirty="0">
                <a:effectLst/>
                <a:latin typeface="Söhne"/>
              </a:rPr>
              <a:t>away from crime. </a:t>
            </a:r>
          </a:p>
          <a:p>
            <a:pPr algn="l"/>
            <a:r>
              <a:rPr lang="en-US" b="1" i="0" dirty="0" err="1">
                <a:effectLst/>
                <a:latin typeface="Söhne"/>
              </a:rPr>
              <a:t>Maruna</a:t>
            </a:r>
            <a:r>
              <a:rPr lang="en-US" b="1" i="0" dirty="0">
                <a:effectLst/>
                <a:latin typeface="Söhne"/>
              </a:rPr>
              <a:t>, in his groundbreaking study, "Making Good," emphasized the transformative power of "redemption scripts." </a:t>
            </a:r>
          </a:p>
          <a:p>
            <a:pPr algn="l"/>
            <a:r>
              <a:rPr lang="en-US" b="0" i="0" dirty="0">
                <a:effectLst/>
                <a:latin typeface="Söhne"/>
              </a:rPr>
              <a:t>These are personal narratives that individuals construct, reflecting a changed and prosocial identity.</a:t>
            </a:r>
          </a:p>
          <a:p>
            <a:pPr algn="l"/>
            <a:endParaRPr lang="en-US" b="0" i="0" dirty="0">
              <a:effectLst/>
              <a:latin typeface="Söhne"/>
            </a:endParaRPr>
          </a:p>
          <a:p>
            <a:pPr algn="l"/>
            <a:r>
              <a:rPr lang="en-US" b="1" i="0" dirty="0">
                <a:effectLst/>
                <a:latin typeface="Söhne"/>
              </a:rPr>
              <a:t>Bonta and Andrews</a:t>
            </a:r>
            <a:r>
              <a:rPr lang="en-US" b="0" i="0" dirty="0">
                <a:effectLst/>
                <a:latin typeface="Söhne"/>
              </a:rPr>
              <a:t>, in "The Psychology of Criminal Conduct", further stressed that an individual's skills, knowledge, and experiences—</a:t>
            </a:r>
            <a:r>
              <a:rPr lang="en-US" b="1" i="0" dirty="0">
                <a:effectLst/>
                <a:latin typeface="Söhne"/>
              </a:rPr>
              <a:t>components of their human capital</a:t>
            </a:r>
            <a:r>
              <a:rPr lang="en-US" b="0" i="0" dirty="0">
                <a:effectLst/>
                <a:latin typeface="Söhne"/>
              </a:rPr>
              <a:t>—are instrumental in crafting these positive narratives. </a:t>
            </a:r>
          </a:p>
          <a:p>
            <a:pPr algn="l"/>
            <a:r>
              <a:rPr lang="en-US" b="1" i="0" dirty="0">
                <a:effectLst/>
                <a:latin typeface="Söhne"/>
              </a:rPr>
              <a:t>They believed that by augmenting an individual's human capital through avenues like education, vocational training, and personal development, we set them on a path where they can rewrite their stories.</a:t>
            </a:r>
          </a:p>
          <a:p>
            <a:pPr algn="l"/>
            <a:r>
              <a:rPr lang="en-US" b="0" i="0" dirty="0">
                <a:effectLst/>
                <a:latin typeface="Söhne"/>
              </a:rPr>
              <a:t>McNeil often highlights the significance of social connections, relationships, and opportunities in the desistance process. This interplay between personal change and societal opportunity converges beautifully with the idea of human capital. </a:t>
            </a:r>
          </a:p>
          <a:p>
            <a:pPr algn="l"/>
            <a:r>
              <a:rPr lang="en-US" b="0" i="0" dirty="0">
                <a:effectLst/>
                <a:latin typeface="Söhne"/>
              </a:rPr>
              <a:t>For, when an individual possesses the necessary skills and knowledge, they are better positioned to seize opportunities and foster positive relationships, reinforcing their journey away from crime.</a:t>
            </a:r>
          </a:p>
          <a:p>
            <a:pPr algn="l"/>
            <a:endParaRPr lang="en-US" b="1" i="0" dirty="0">
              <a:effectLst/>
              <a:latin typeface="Söhne"/>
            </a:endParaRPr>
          </a:p>
          <a:p>
            <a:pPr algn="l"/>
            <a:r>
              <a:rPr lang="en-US" b="1" i="0" dirty="0">
                <a:effectLst/>
                <a:latin typeface="Söhne"/>
              </a:rPr>
              <a:t>So, as we discuss human capital, remember: it's not just about imparting skills, but also about nurturing the potential within, allowing individuals to craft their own narratives of change and transformation.</a:t>
            </a:r>
          </a:p>
          <a:p>
            <a:pPr algn="l"/>
            <a:r>
              <a:rPr lang="en-US" b="1" i="0" dirty="0">
                <a:effectLst/>
                <a:latin typeface="Söhne"/>
              </a:rPr>
              <a:t>5:47</a:t>
            </a:r>
          </a:p>
          <a:p>
            <a:br>
              <a:rPr lang="en-US" dirty="0"/>
            </a:br>
            <a:endParaRPr lang="en-US" dirty="0"/>
          </a:p>
        </p:txBody>
      </p:sp>
      <p:sp>
        <p:nvSpPr>
          <p:cNvPr id="4" name="Slide Number Placeholder 3"/>
          <p:cNvSpPr>
            <a:spLocks noGrp="1"/>
          </p:cNvSpPr>
          <p:nvPr>
            <p:ph type="sldNum" sz="quarter" idx="5"/>
          </p:nvPr>
        </p:nvSpPr>
        <p:spPr/>
        <p:txBody>
          <a:bodyPr/>
          <a:lstStyle/>
          <a:p>
            <a:fld id="{A5A6BAFC-9598-424B-8225-A17279525BE2}" type="slidenum">
              <a:rPr lang="en-US" smtClean="0"/>
              <a:t>4</a:t>
            </a:fld>
            <a:endParaRPr lang="en-US"/>
          </a:p>
        </p:txBody>
      </p:sp>
    </p:spTree>
    <p:extLst>
      <p:ext uri="{BB962C8B-B14F-4D97-AF65-F5344CB8AC3E}">
        <p14:creationId xmlns:p14="http://schemas.microsoft.com/office/powerpoint/2010/main" val="815460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374151"/>
                </a:solidFill>
                <a:effectLst/>
                <a:latin typeface="Söhne"/>
              </a:rPr>
              <a:t>Social Capital, </a:t>
            </a:r>
            <a:r>
              <a:rPr lang="en-US" b="0" i="0" dirty="0">
                <a:solidFill>
                  <a:srgbClr val="374151"/>
                </a:solidFill>
                <a:effectLst/>
                <a:latin typeface="Söhne"/>
              </a:rPr>
              <a:t>much like its counterpart, Human Capital, plays a pivotal role in the desistance journey. </a:t>
            </a:r>
          </a:p>
          <a:p>
            <a:pPr algn="l"/>
            <a:r>
              <a:rPr lang="en-US" b="1" i="0" dirty="0">
                <a:solidFill>
                  <a:srgbClr val="374151"/>
                </a:solidFill>
                <a:effectLst/>
                <a:latin typeface="Söhne"/>
              </a:rPr>
              <a:t>Shadd </a:t>
            </a:r>
            <a:r>
              <a:rPr lang="en-US" b="1" i="0" dirty="0" err="1">
                <a:solidFill>
                  <a:srgbClr val="374151"/>
                </a:solidFill>
                <a:effectLst/>
                <a:latin typeface="Söhne"/>
              </a:rPr>
              <a:t>Maruna's</a:t>
            </a:r>
            <a:r>
              <a:rPr lang="en-US" b="1" i="0" dirty="0">
                <a:solidFill>
                  <a:srgbClr val="374151"/>
                </a:solidFill>
                <a:effectLst/>
                <a:latin typeface="Söhne"/>
              </a:rPr>
              <a:t> insights into "redemption scripts" aren't limited to personal narratives; they also encompass the social bonds and networks that individuals cultivate over time. </a:t>
            </a:r>
          </a:p>
          <a:p>
            <a:pPr algn="l"/>
            <a:r>
              <a:rPr lang="en-US" b="0" i="0" dirty="0">
                <a:solidFill>
                  <a:srgbClr val="374151"/>
                </a:solidFill>
                <a:effectLst/>
                <a:latin typeface="Söhne"/>
              </a:rPr>
              <a:t>Being rooted in a supportive community or having stable relationships acts as a buffer, aiding individuals in distancing themselves from past criminal behaviors.</a:t>
            </a:r>
          </a:p>
          <a:p>
            <a:pPr algn="l"/>
            <a:r>
              <a:rPr lang="en-US" b="1" i="0" dirty="0">
                <a:solidFill>
                  <a:srgbClr val="374151"/>
                </a:solidFill>
                <a:effectLst/>
                <a:latin typeface="Söhne"/>
              </a:rPr>
              <a:t>Fergus McNeil emphasizes this point when he discusses the role of society in an individual's journey away from crime. It's not solely about the individual's will or determination to change, but also about the opportunities society offers and the support it provides. </a:t>
            </a:r>
          </a:p>
          <a:p>
            <a:pPr algn="l"/>
            <a:r>
              <a:rPr lang="en-US" b="1" i="0" dirty="0">
                <a:solidFill>
                  <a:srgbClr val="374151"/>
                </a:solidFill>
                <a:effectLst/>
                <a:latin typeface="Söhne"/>
              </a:rPr>
              <a:t>Social Capital, therefore, is the bridge between an individual's intentions and societal reception</a:t>
            </a:r>
            <a:r>
              <a:rPr lang="en-US" b="0" i="0" dirty="0">
                <a:solidFill>
                  <a:srgbClr val="374151"/>
                </a:solidFill>
                <a:effectLst/>
                <a:latin typeface="Söhne"/>
              </a:rPr>
              <a:t>. It's the safety net, the encouragement, and sometimes, the very reason one finds to desist from crime.</a:t>
            </a:r>
          </a:p>
          <a:p>
            <a:pPr algn="l"/>
            <a:endParaRPr lang="en-US" b="1" i="0" dirty="0">
              <a:solidFill>
                <a:srgbClr val="374151"/>
              </a:solidFill>
              <a:effectLst/>
              <a:latin typeface="Söhne"/>
            </a:endParaRPr>
          </a:p>
          <a:p>
            <a:pPr algn="l"/>
            <a:r>
              <a:rPr lang="en-US" b="1" i="0" dirty="0">
                <a:solidFill>
                  <a:srgbClr val="374151"/>
                </a:solidFill>
                <a:effectLst/>
                <a:latin typeface="Söhne"/>
              </a:rPr>
              <a:t>Bonta and Andrews also touched upon this, highlighting the value of pro-social modeling and structured community interactions in reinforcing positive behaviors. </a:t>
            </a:r>
          </a:p>
          <a:p>
            <a:pPr algn="l"/>
            <a:r>
              <a:rPr lang="en-US" b="0" i="0" dirty="0">
                <a:solidFill>
                  <a:srgbClr val="374151"/>
                </a:solidFill>
                <a:effectLst/>
                <a:latin typeface="Söhne"/>
              </a:rPr>
              <a:t>They recognized that an individual's environment, relationships, and network can </a:t>
            </a:r>
            <a:r>
              <a:rPr lang="en-US" b="1" i="0" dirty="0">
                <a:solidFill>
                  <a:srgbClr val="374151"/>
                </a:solidFill>
                <a:effectLst/>
                <a:latin typeface="Söhne"/>
              </a:rPr>
              <a:t>either serve as risk factors or protective factors.</a:t>
            </a:r>
          </a:p>
          <a:p>
            <a:pPr algn="l"/>
            <a:r>
              <a:rPr lang="en-US" b="0" i="0" dirty="0">
                <a:solidFill>
                  <a:srgbClr val="374151"/>
                </a:solidFill>
                <a:effectLst/>
                <a:latin typeface="Söhne"/>
              </a:rPr>
              <a:t>As we delve into Social Capital, let's be reminded that the journey of desistance is both personal and communal. </a:t>
            </a:r>
          </a:p>
          <a:p>
            <a:pPr algn="l"/>
            <a:r>
              <a:rPr lang="en-US" b="1" i="0" dirty="0">
                <a:solidFill>
                  <a:srgbClr val="374151"/>
                </a:solidFill>
                <a:effectLst/>
                <a:latin typeface="Söhne"/>
              </a:rPr>
              <a:t>While Human Capital allows individuals to craft positive narratives, Social Capital provides the external affirmation, support, and opportunities to actualize those narratives in the real world. </a:t>
            </a:r>
          </a:p>
          <a:p>
            <a:pPr algn="l"/>
            <a:r>
              <a:rPr lang="en-US" b="0" i="0" dirty="0">
                <a:solidFill>
                  <a:srgbClr val="374151"/>
                </a:solidFill>
                <a:effectLst/>
                <a:latin typeface="Söhne"/>
              </a:rPr>
              <a:t>The intertwining of these two forms of capital is paramount for true, sustainable transformation.</a:t>
            </a:r>
          </a:p>
          <a:p>
            <a:pPr algn="l"/>
            <a:r>
              <a:rPr lang="en-US" b="0" i="0" dirty="0">
                <a:solidFill>
                  <a:srgbClr val="374151"/>
                </a:solidFill>
                <a:effectLst/>
                <a:latin typeface="Söhne"/>
              </a:rPr>
              <a:t>7:22</a:t>
            </a:r>
          </a:p>
          <a:p>
            <a:endParaRPr lang="en-US" dirty="0"/>
          </a:p>
        </p:txBody>
      </p:sp>
      <p:sp>
        <p:nvSpPr>
          <p:cNvPr id="4" name="Slide Number Placeholder 3"/>
          <p:cNvSpPr>
            <a:spLocks noGrp="1"/>
          </p:cNvSpPr>
          <p:nvPr>
            <p:ph type="sldNum" sz="quarter" idx="5"/>
          </p:nvPr>
        </p:nvSpPr>
        <p:spPr/>
        <p:txBody>
          <a:bodyPr/>
          <a:lstStyle/>
          <a:p>
            <a:fld id="{A5A6BAFC-9598-424B-8225-A17279525BE2}" type="slidenum">
              <a:rPr lang="en-US" smtClean="0"/>
              <a:t>5</a:t>
            </a:fld>
            <a:endParaRPr lang="en-US"/>
          </a:p>
        </p:txBody>
      </p:sp>
    </p:spTree>
    <p:extLst>
      <p:ext uri="{BB962C8B-B14F-4D97-AF65-F5344CB8AC3E}">
        <p14:creationId xmlns:p14="http://schemas.microsoft.com/office/powerpoint/2010/main" val="4210179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effectLst/>
                <a:latin typeface="Söhne"/>
              </a:rPr>
              <a:t>Identity Transformation is arguably the keystone of the desistance journey. </a:t>
            </a:r>
          </a:p>
          <a:p>
            <a:pPr algn="l"/>
            <a:r>
              <a:rPr lang="en-US" b="0" i="0" dirty="0">
                <a:effectLst/>
                <a:latin typeface="Söhne"/>
              </a:rPr>
              <a:t>Delving deep into Desistance theory, Shadd </a:t>
            </a:r>
            <a:r>
              <a:rPr lang="en-US" b="0" i="0" dirty="0" err="1">
                <a:effectLst/>
                <a:latin typeface="Söhne"/>
              </a:rPr>
              <a:t>Maruna's</a:t>
            </a:r>
            <a:r>
              <a:rPr lang="en-US" b="0" i="0" dirty="0">
                <a:effectLst/>
                <a:latin typeface="Söhne"/>
              </a:rPr>
              <a:t> groundbreaking research on reformed ex-offenders brought to the forefront the concept of "redemption scripts". </a:t>
            </a:r>
          </a:p>
          <a:p>
            <a:pPr algn="l"/>
            <a:r>
              <a:rPr lang="en-US" b="0" i="0" dirty="0">
                <a:effectLst/>
                <a:latin typeface="Söhne"/>
              </a:rPr>
              <a:t>These are the narratives individuals craft about their past, present, and future selves. </a:t>
            </a:r>
          </a:p>
          <a:p>
            <a:pPr algn="l"/>
            <a:r>
              <a:rPr lang="en-US" b="1" i="0" dirty="0">
                <a:effectLst/>
                <a:latin typeface="Söhne"/>
              </a:rPr>
              <a:t>A criminal identity evolves into a non-criminal one when individuals see a brighter, better version of themselves taking shape in the horizon.</a:t>
            </a:r>
          </a:p>
          <a:p>
            <a:pPr algn="l"/>
            <a:r>
              <a:rPr lang="en-US" b="1" i="0" dirty="0">
                <a:effectLst/>
                <a:latin typeface="Söhne"/>
              </a:rPr>
              <a:t>It's not just about abandoning a criminal identity but adopting and internalizing a pro-social one</a:t>
            </a:r>
            <a:r>
              <a:rPr lang="en-US" b="0" i="0" dirty="0">
                <a:effectLst/>
                <a:latin typeface="Söhne"/>
              </a:rPr>
              <a:t>. </a:t>
            </a:r>
          </a:p>
          <a:p>
            <a:pPr algn="l"/>
            <a:r>
              <a:rPr lang="en-US" b="0" i="0" dirty="0">
                <a:effectLst/>
                <a:latin typeface="Söhne"/>
              </a:rPr>
              <a:t>Fergus McNeil's work complements this notion by emphasizing the importance of 'recognition' - the process by which society acknowledges and validates an individual's change. </a:t>
            </a:r>
          </a:p>
          <a:p>
            <a:pPr algn="l"/>
            <a:r>
              <a:rPr lang="en-US" b="0" i="0" dirty="0">
                <a:effectLst/>
                <a:latin typeface="Söhne"/>
              </a:rPr>
              <a:t>When society recognizes an individual's efforts to change, it solidifies their new pro-social identity.</a:t>
            </a:r>
          </a:p>
          <a:p>
            <a:pPr algn="l"/>
            <a:endParaRPr lang="en-US" b="0" i="0" dirty="0">
              <a:effectLst/>
              <a:latin typeface="Söhne"/>
            </a:endParaRPr>
          </a:p>
          <a:p>
            <a:pPr algn="l"/>
            <a:r>
              <a:rPr lang="en-US" b="1" i="0" dirty="0">
                <a:effectLst/>
                <a:latin typeface="Söhne"/>
              </a:rPr>
              <a:t>Bonta and Andrews also echo this sentiment in their work. </a:t>
            </a:r>
            <a:r>
              <a:rPr lang="en-US" b="0" i="0" dirty="0">
                <a:effectLst/>
                <a:latin typeface="Söhne"/>
              </a:rPr>
              <a:t>They understand that effective rehabilitation isn't just about reducing risk but also about nurturing and endorsing a positive sense of self. </a:t>
            </a:r>
          </a:p>
          <a:p>
            <a:pPr algn="l"/>
            <a:r>
              <a:rPr lang="en-US" b="0" i="0" dirty="0">
                <a:effectLst/>
                <a:latin typeface="Söhne"/>
              </a:rPr>
              <a:t>Through pro-social modeling and reinforcement, an individual's self-concept can be molded towards a more positive and constructive identity.</a:t>
            </a:r>
          </a:p>
          <a:p>
            <a:pPr algn="l"/>
            <a:r>
              <a:rPr lang="en-US" b="1" i="0" dirty="0">
                <a:effectLst/>
                <a:latin typeface="Söhne"/>
              </a:rPr>
              <a:t>As we explore Identity Transformation, we must recognize that while individuals craft their redemption scripts, society plays the role of the audience</a:t>
            </a:r>
            <a:r>
              <a:rPr lang="en-US" b="0" i="0" dirty="0">
                <a:effectLst/>
                <a:latin typeface="Söhne"/>
              </a:rPr>
              <a:t>. </a:t>
            </a:r>
          </a:p>
          <a:p>
            <a:pPr algn="l"/>
            <a:r>
              <a:rPr lang="en-US" b="0" i="0" dirty="0">
                <a:effectLst/>
                <a:latin typeface="Söhne"/>
              </a:rPr>
              <a:t>For desistance to truly take hold, </a:t>
            </a:r>
            <a:r>
              <a:rPr lang="en-US" b="1" i="0" dirty="0">
                <a:effectLst/>
                <a:latin typeface="Söhne"/>
              </a:rPr>
              <a:t>the story of change needs not only to be told……. but also to be heard</a:t>
            </a:r>
            <a:r>
              <a:rPr lang="en-US" b="0" i="0" dirty="0">
                <a:effectLst/>
                <a:latin typeface="Söhne"/>
              </a:rPr>
              <a:t>, </a:t>
            </a:r>
            <a:r>
              <a:rPr lang="en-US" b="1" i="0" dirty="0">
                <a:effectLst/>
                <a:latin typeface="Söhne"/>
              </a:rPr>
              <a:t>acknowledged, and accepted. </a:t>
            </a:r>
          </a:p>
          <a:p>
            <a:pPr algn="l"/>
            <a:r>
              <a:rPr lang="en-US" b="0" i="0" dirty="0">
                <a:effectLst/>
                <a:latin typeface="Söhne"/>
              </a:rPr>
              <a:t>In this dance between the individual and society, a new identity, grounded in pro-social values, takes root and thrives.</a:t>
            </a:r>
          </a:p>
          <a:p>
            <a:pPr algn="l"/>
            <a:r>
              <a:rPr lang="en-US" b="0" i="0" dirty="0">
                <a:effectLst/>
                <a:latin typeface="Söhne"/>
              </a:rPr>
              <a:t>9:14</a:t>
            </a:r>
          </a:p>
          <a:p>
            <a:br>
              <a:rPr lang="en-US" dirty="0"/>
            </a:br>
            <a:endParaRPr lang="en-US" dirty="0"/>
          </a:p>
        </p:txBody>
      </p:sp>
      <p:sp>
        <p:nvSpPr>
          <p:cNvPr id="4" name="Slide Number Placeholder 3"/>
          <p:cNvSpPr>
            <a:spLocks noGrp="1"/>
          </p:cNvSpPr>
          <p:nvPr>
            <p:ph type="sldNum" sz="quarter" idx="5"/>
          </p:nvPr>
        </p:nvSpPr>
        <p:spPr/>
        <p:txBody>
          <a:bodyPr/>
          <a:lstStyle/>
          <a:p>
            <a:fld id="{A5A6BAFC-9598-424B-8225-A17279525BE2}" type="slidenum">
              <a:rPr lang="en-US" smtClean="0"/>
              <a:t>6</a:t>
            </a:fld>
            <a:endParaRPr lang="en-US"/>
          </a:p>
        </p:txBody>
      </p:sp>
    </p:spTree>
    <p:extLst>
      <p:ext uri="{BB962C8B-B14F-4D97-AF65-F5344CB8AC3E}">
        <p14:creationId xmlns:p14="http://schemas.microsoft.com/office/powerpoint/2010/main" val="2862801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10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 In 1988, I graduated from Saint Cloud State University with a Master of Science Degree in Criminal Justice Administration. </a:t>
            </a:r>
          </a:p>
          <a:p>
            <a:pPr marL="0" marR="0">
              <a:spcBef>
                <a:spcPts val="0"/>
              </a:spcBef>
              <a:spcAft>
                <a:spcPts val="11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This achievement marked a significant step in my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Human Capital</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With the knowledge, skills, and insights I gained, I felt prepared to contribute profoundly to our justice system.</a:t>
            </a:r>
          </a:p>
          <a:p>
            <a:pPr marL="0" marR="0">
              <a:spcBef>
                <a:spcPts val="0"/>
              </a:spcBef>
              <a:spcAft>
                <a:spcPts val="110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11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Yet, if we consider my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Social Capital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at that time, it was predominantly academic focused. My fellow students and CJ faculty. </a:t>
            </a:r>
          </a:p>
          <a:p>
            <a:pPr marL="0" marR="0">
              <a:spcBef>
                <a:spcPts val="0"/>
              </a:spcBef>
              <a:spcAft>
                <a:spcPts val="11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spcBef>
                <a:spcPts val="0"/>
              </a:spcBef>
              <a:spcAft>
                <a:spcPts val="11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But the most telling aspect of that phase of my life was my identity.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I perceived myself as </a:t>
            </a:r>
            <a:r>
              <a:rPr lang="en-US" sz="1800" b="1">
                <a:effectLst/>
                <a:latin typeface="Calibri" panose="020F0502020204030204" pitchFamily="34" charset="0"/>
                <a:ea typeface="Times New Roman" panose="02020603050405020304" pitchFamily="18" charset="0"/>
                <a:cs typeface="Times New Roman" panose="02020603050405020304" pitchFamily="18" charset="0"/>
              </a:rPr>
              <a:t>a  future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"Crime Fighter."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That was my mission, my purpose, and my narrative. I was molded by, and wholeheartedly believed in, the principle of tackling crime head-on.</a:t>
            </a:r>
          </a:p>
          <a:p>
            <a:pPr marL="0" marR="0">
              <a:spcBef>
                <a:spcPts val="0"/>
              </a:spcBef>
              <a:spcAft>
                <a:spcPts val="11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spcBef>
                <a:spcPts val="0"/>
              </a:spcBef>
              <a:spcAft>
                <a:spcPts val="110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Drawing from the insights of Shadd </a:t>
            </a:r>
            <a:r>
              <a:rPr lang="en-US" sz="1800" b="1" dirty="0" err="1">
                <a:effectLst/>
                <a:latin typeface="Calibri" panose="020F0502020204030204" pitchFamily="34" charset="0"/>
                <a:ea typeface="Times New Roman" panose="02020603050405020304" pitchFamily="18" charset="0"/>
                <a:cs typeface="Times New Roman" panose="02020603050405020304" pitchFamily="18" charset="0"/>
              </a:rPr>
              <a:t>Maruna</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 and Fergus McNeil, we understand that identities are fluid, and the narratives we craft for ourselves can pivot based on experiences, reflections, and growth. </a:t>
            </a:r>
          </a:p>
          <a:p>
            <a:pPr marL="0" marR="0">
              <a:spcBef>
                <a:spcPts val="0"/>
              </a:spcBef>
              <a:spcAft>
                <a:spcPts val="110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My story, as with many of yours, saw a transformation over the years, much like the probation clients we serve.</a:t>
            </a:r>
          </a:p>
          <a:p>
            <a:pPr marL="0" marR="0">
              <a:spcBef>
                <a:spcPts val="0"/>
              </a:spcBef>
              <a:spcAft>
                <a:spcPts val="110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spcBef>
                <a:spcPts val="0"/>
              </a:spcBef>
              <a:spcAft>
                <a:spcPts val="1100"/>
              </a:spcAft>
            </a:pPr>
            <a:r>
              <a:rPr lang="en-US" sz="1800" b="1" i="1" u="sng" dirty="0">
                <a:effectLst/>
                <a:latin typeface="Calibri" panose="020F0502020204030204" pitchFamily="34" charset="0"/>
                <a:ea typeface="Times New Roman" panose="02020603050405020304" pitchFamily="18" charset="0"/>
                <a:cs typeface="Times New Roman" panose="02020603050405020304" pitchFamily="18" charset="0"/>
              </a:rPr>
              <a:t>The parallel process of change, growth, and evolution is universal. Whether one is on the side of a criminal justice practitioners , or someone under supervision, the recipe for change is rooted in the development of Human and Social Capital and a shift in Identity.</a:t>
            </a:r>
          </a:p>
          <a:p>
            <a:pPr marL="0" marR="0">
              <a:spcBef>
                <a:spcPts val="0"/>
              </a:spcBef>
              <a:spcAft>
                <a:spcPts val="11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spcBef>
                <a:spcPts val="0"/>
              </a:spcBef>
              <a:spcAft>
                <a:spcPts val="11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As we journey forward, let's remember that the pathways of growth and change are not linear. They're rich with lessons, challenges, and most importantly, evolution. Let's embrace our experiences, both personal and professional, as they hold the key to empathy, understanding, and innovation in our field.</a:t>
            </a:r>
          </a:p>
          <a:p>
            <a:r>
              <a:rPr lang="en-US" dirty="0"/>
              <a:t>11:27</a:t>
            </a:r>
          </a:p>
        </p:txBody>
      </p:sp>
      <p:sp>
        <p:nvSpPr>
          <p:cNvPr id="4" name="Slide Number Placeholder 3"/>
          <p:cNvSpPr>
            <a:spLocks noGrp="1"/>
          </p:cNvSpPr>
          <p:nvPr>
            <p:ph type="sldNum" sz="quarter" idx="5"/>
          </p:nvPr>
        </p:nvSpPr>
        <p:spPr/>
        <p:txBody>
          <a:bodyPr/>
          <a:lstStyle/>
          <a:p>
            <a:fld id="{A5A6BAFC-9598-424B-8225-A17279525BE2}" type="slidenum">
              <a:rPr lang="en-US" smtClean="0"/>
              <a:t>7</a:t>
            </a:fld>
            <a:endParaRPr lang="en-US"/>
          </a:p>
        </p:txBody>
      </p:sp>
    </p:spTree>
    <p:extLst>
      <p:ext uri="{BB962C8B-B14F-4D97-AF65-F5344CB8AC3E}">
        <p14:creationId xmlns:p14="http://schemas.microsoft.com/office/powerpoint/2010/main" val="1403174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1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spcBef>
                <a:spcPts val="0"/>
              </a:spcBef>
              <a:spcAft>
                <a:spcPts val="11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Given what we've discussed my Human Capital (HC) as represented by my Master's Degree, my Social Capital (SC) being rooted in traditional justice roles, and my then Identity as a 'Crime Fighter', I'd like you all to reflect on something. </a:t>
            </a:r>
          </a:p>
          <a:p>
            <a:pPr marL="0" marR="0">
              <a:spcBef>
                <a:spcPts val="0"/>
              </a:spcBef>
              <a:spcAft>
                <a:spcPts val="110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Knowing that these three variables - HC, SC, and Identity - collectively form a potent cocktail that influences behavior, where would you predict my trajectory was headed at that time? </a:t>
            </a:r>
          </a:p>
          <a:p>
            <a:pPr marL="0" marR="0">
              <a:spcBef>
                <a:spcPts val="0"/>
              </a:spcBef>
              <a:spcAft>
                <a:spcPts val="110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How do you believe these components shaped my early decisions, actions, and interactions in the realm of criminal justice?</a:t>
            </a:r>
          </a:p>
          <a:p>
            <a:pPr marL="0" marR="0">
              <a:spcBef>
                <a:spcPts val="0"/>
              </a:spcBef>
              <a:spcAft>
                <a:spcPts val="11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p>
          <a:p>
            <a:r>
              <a:rPr lang="en-US" b="1" dirty="0"/>
              <a:t>We will answer that question after taking a look at that eras Vision and Innovation! </a:t>
            </a:r>
          </a:p>
          <a:p>
            <a:r>
              <a:rPr lang="en-US" b="1" dirty="0"/>
              <a:t>12:24</a:t>
            </a:r>
          </a:p>
          <a:p>
            <a:endParaRPr lang="en-US" dirty="0"/>
          </a:p>
          <a:p>
            <a:endParaRPr lang="en-US" dirty="0"/>
          </a:p>
        </p:txBody>
      </p:sp>
      <p:sp>
        <p:nvSpPr>
          <p:cNvPr id="4" name="Slide Number Placeholder 3"/>
          <p:cNvSpPr>
            <a:spLocks noGrp="1"/>
          </p:cNvSpPr>
          <p:nvPr>
            <p:ph type="sldNum" sz="quarter" idx="5"/>
          </p:nvPr>
        </p:nvSpPr>
        <p:spPr/>
        <p:txBody>
          <a:bodyPr/>
          <a:lstStyle/>
          <a:p>
            <a:fld id="{A5A6BAFC-9598-424B-8225-A17279525BE2}" type="slidenum">
              <a:rPr lang="en-US" smtClean="0"/>
              <a:t>8</a:t>
            </a:fld>
            <a:endParaRPr lang="en-US"/>
          </a:p>
        </p:txBody>
      </p:sp>
    </p:spTree>
    <p:extLst>
      <p:ext uri="{BB962C8B-B14F-4D97-AF65-F5344CB8AC3E}">
        <p14:creationId xmlns:p14="http://schemas.microsoft.com/office/powerpoint/2010/main" val="690552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374151"/>
                </a:solidFill>
                <a:effectLst/>
                <a:latin typeface="Söhne"/>
              </a:rPr>
              <a:t>"In 1988, our field was undergoing significant changes. </a:t>
            </a:r>
          </a:p>
          <a:p>
            <a:pPr algn="l"/>
            <a:r>
              <a:rPr lang="en-US" b="1" i="0" dirty="0">
                <a:solidFill>
                  <a:srgbClr val="374151"/>
                </a:solidFill>
                <a:effectLst/>
                <a:latin typeface="Söhne"/>
              </a:rPr>
              <a:t>The Vision and Innovation theme of this conference resonates profoundly with that period</a:t>
            </a:r>
            <a:r>
              <a:rPr lang="en-US" b="0" i="0" dirty="0">
                <a:solidFill>
                  <a:srgbClr val="374151"/>
                </a:solidFill>
                <a:effectLst/>
                <a:latin typeface="Söhne"/>
              </a:rPr>
              <a:t>. </a:t>
            </a:r>
          </a:p>
          <a:p>
            <a:pPr algn="l"/>
            <a:r>
              <a:rPr lang="en-US" b="0" i="0" dirty="0">
                <a:solidFill>
                  <a:srgbClr val="374151"/>
                </a:solidFill>
                <a:effectLst/>
                <a:latin typeface="Söhne"/>
              </a:rPr>
              <a:t>On the one hand, the field of probation was entering a new era, </a:t>
            </a:r>
            <a:r>
              <a:rPr lang="en-US" b="1" i="0" dirty="0">
                <a:solidFill>
                  <a:srgbClr val="374151"/>
                </a:solidFill>
                <a:effectLst/>
                <a:latin typeface="Söhne"/>
              </a:rPr>
              <a:t>embracing the nascent technology of electronic monitoring</a:t>
            </a:r>
            <a:r>
              <a:rPr lang="en-US" b="0" i="0" dirty="0">
                <a:solidFill>
                  <a:srgbClr val="374151"/>
                </a:solidFill>
                <a:effectLst/>
                <a:latin typeface="Söhne"/>
              </a:rPr>
              <a:t>. </a:t>
            </a:r>
          </a:p>
          <a:p>
            <a:pPr algn="l"/>
            <a:r>
              <a:rPr lang="en-US" b="0" i="0" dirty="0">
                <a:solidFill>
                  <a:srgbClr val="374151"/>
                </a:solidFill>
                <a:effectLst/>
                <a:latin typeface="Söhne"/>
              </a:rPr>
              <a:t>This was a groundbreaking step, allowing us to supervise probationers more effectively. </a:t>
            </a:r>
          </a:p>
          <a:p>
            <a:pPr algn="l"/>
            <a:r>
              <a:rPr lang="en-US" b="0" i="0" dirty="0">
                <a:solidFill>
                  <a:srgbClr val="374151"/>
                </a:solidFill>
                <a:effectLst/>
                <a:latin typeface="Söhne"/>
              </a:rPr>
              <a:t>Alongside, the introduction of digital pagers streamlined our communications and response times.</a:t>
            </a:r>
          </a:p>
          <a:p>
            <a:pPr algn="l"/>
            <a:endParaRPr lang="en-US" b="0" i="0" dirty="0">
              <a:solidFill>
                <a:srgbClr val="374151"/>
              </a:solidFill>
              <a:effectLst/>
              <a:latin typeface="Söhne"/>
            </a:endParaRPr>
          </a:p>
          <a:p>
            <a:pPr algn="l"/>
            <a:r>
              <a:rPr lang="en-US" b="0" i="0" dirty="0">
                <a:solidFill>
                  <a:srgbClr val="374151"/>
                </a:solidFill>
                <a:effectLst/>
                <a:latin typeface="Söhne"/>
              </a:rPr>
              <a:t>Parallelly, I was embarking on my own professional journey. </a:t>
            </a:r>
          </a:p>
          <a:p>
            <a:pPr algn="l"/>
            <a:r>
              <a:rPr lang="en-US" b="1" i="0" dirty="0">
                <a:solidFill>
                  <a:srgbClr val="374151"/>
                </a:solidFill>
                <a:effectLst/>
                <a:latin typeface="Söhne"/>
              </a:rPr>
              <a:t>Freshly equipped with my Master’s from Saint Cloud State University and a mindset of a 'Crime Fighter,' I was eager to dive into this evolving world and make a difference.</a:t>
            </a:r>
          </a:p>
          <a:p>
            <a:pPr algn="l"/>
            <a:r>
              <a:rPr lang="en-US" b="0" i="0" dirty="0">
                <a:solidFill>
                  <a:srgbClr val="374151"/>
                </a:solidFill>
                <a:effectLst/>
                <a:latin typeface="Söhne"/>
              </a:rPr>
              <a:t>The convergence of my personal trajectory and the innovations of the time shaped my initial years in probation. </a:t>
            </a:r>
          </a:p>
          <a:p>
            <a:pPr algn="l"/>
            <a:r>
              <a:rPr lang="en-US" b="0" i="0" dirty="0">
                <a:solidFill>
                  <a:srgbClr val="374151"/>
                </a:solidFill>
                <a:effectLst/>
                <a:latin typeface="Söhne"/>
              </a:rPr>
              <a:t>But as we know, both personal and professional landscapes evolve, and so did mine.</a:t>
            </a:r>
          </a:p>
          <a:p>
            <a:pPr algn="l"/>
            <a:r>
              <a:rPr lang="en-US" b="0" i="0" dirty="0">
                <a:solidFill>
                  <a:srgbClr val="374151"/>
                </a:solidFill>
                <a:effectLst/>
                <a:latin typeface="Söhne"/>
              </a:rPr>
              <a:t>As we proceed, </a:t>
            </a:r>
            <a:r>
              <a:rPr lang="en-US" b="1" i="0" dirty="0">
                <a:solidFill>
                  <a:srgbClr val="374151"/>
                </a:solidFill>
                <a:effectLst/>
                <a:latin typeface="Söhne"/>
              </a:rPr>
              <a:t>we'll delve deeper into the parallel journey of the advancements in probation and my own professional evolution. </a:t>
            </a:r>
          </a:p>
          <a:p>
            <a:pPr algn="l"/>
            <a:r>
              <a:rPr lang="en-US" b="0" i="0" dirty="0">
                <a:solidFill>
                  <a:srgbClr val="374151"/>
                </a:solidFill>
                <a:effectLst/>
                <a:latin typeface="Söhne"/>
              </a:rPr>
              <a:t>Together, they offer a holistic perspective on how vision and innovation, both personal and systemic, can drive growth and change in our field.</a:t>
            </a:r>
          </a:p>
          <a:p>
            <a:pPr algn="l"/>
            <a:r>
              <a:rPr lang="en-US" b="0" i="0" dirty="0">
                <a:solidFill>
                  <a:srgbClr val="374151"/>
                </a:solidFill>
                <a:effectLst/>
                <a:latin typeface="Söhne"/>
              </a:rPr>
              <a:t>14:00</a:t>
            </a:r>
          </a:p>
          <a:p>
            <a:endParaRPr lang="en-US" dirty="0"/>
          </a:p>
        </p:txBody>
      </p:sp>
      <p:sp>
        <p:nvSpPr>
          <p:cNvPr id="4" name="Slide Number Placeholder 3"/>
          <p:cNvSpPr>
            <a:spLocks noGrp="1"/>
          </p:cNvSpPr>
          <p:nvPr>
            <p:ph type="sldNum" sz="quarter" idx="5"/>
          </p:nvPr>
        </p:nvSpPr>
        <p:spPr/>
        <p:txBody>
          <a:bodyPr/>
          <a:lstStyle/>
          <a:p>
            <a:fld id="{A5A6BAFC-9598-424B-8225-A17279525BE2}" type="slidenum">
              <a:rPr lang="en-US" smtClean="0"/>
              <a:t>9</a:t>
            </a:fld>
            <a:endParaRPr lang="en-US"/>
          </a:p>
        </p:txBody>
      </p:sp>
    </p:spTree>
    <p:extLst>
      <p:ext uri="{BB962C8B-B14F-4D97-AF65-F5344CB8AC3E}">
        <p14:creationId xmlns:p14="http://schemas.microsoft.com/office/powerpoint/2010/main" val="2787623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7CC5C-3815-E527-78C4-FB7767438D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FC6423-3CD3-8FBF-2756-0FD8649204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7DFDDF-CEFE-3A96-BBAC-AA0694676629}"/>
              </a:ext>
            </a:extLst>
          </p:cNvPr>
          <p:cNvSpPr>
            <a:spLocks noGrp="1"/>
          </p:cNvSpPr>
          <p:nvPr>
            <p:ph type="dt" sz="half" idx="10"/>
          </p:nvPr>
        </p:nvSpPr>
        <p:spPr/>
        <p:txBody>
          <a:bodyPr/>
          <a:lstStyle/>
          <a:p>
            <a:fld id="{F18DE7AE-A2C9-4B43-9E84-0669E93B7FAB}" type="datetimeFigureOut">
              <a:rPr lang="en-US" smtClean="0"/>
              <a:t>9/16/2023</a:t>
            </a:fld>
            <a:endParaRPr lang="en-US"/>
          </a:p>
        </p:txBody>
      </p:sp>
      <p:sp>
        <p:nvSpPr>
          <p:cNvPr id="5" name="Footer Placeholder 4">
            <a:extLst>
              <a:ext uri="{FF2B5EF4-FFF2-40B4-BE49-F238E27FC236}">
                <a16:creationId xmlns:a16="http://schemas.microsoft.com/office/drawing/2014/main" id="{8BB2B7DC-B08A-96E2-E0D2-BF16F9E886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E04867-C7A5-D6AC-AAD6-8E5E54704273}"/>
              </a:ext>
            </a:extLst>
          </p:cNvPr>
          <p:cNvSpPr>
            <a:spLocks noGrp="1"/>
          </p:cNvSpPr>
          <p:nvPr>
            <p:ph type="sldNum" sz="quarter" idx="12"/>
          </p:nvPr>
        </p:nvSpPr>
        <p:spPr/>
        <p:txBody>
          <a:bodyPr/>
          <a:lstStyle/>
          <a:p>
            <a:fld id="{83147743-9B46-4AAE-9F9C-B90BF9709850}" type="slidenum">
              <a:rPr lang="en-US" smtClean="0"/>
              <a:t>‹#›</a:t>
            </a:fld>
            <a:endParaRPr lang="en-US"/>
          </a:p>
        </p:txBody>
      </p:sp>
    </p:spTree>
    <p:extLst>
      <p:ext uri="{BB962C8B-B14F-4D97-AF65-F5344CB8AC3E}">
        <p14:creationId xmlns:p14="http://schemas.microsoft.com/office/powerpoint/2010/main" val="3177053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6FBE4-2D87-4F53-89BF-0582862F11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FC4CC9-B50A-EFCF-CF5B-8C5352D750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833CA0-7582-2F15-B233-8586FB54655D}"/>
              </a:ext>
            </a:extLst>
          </p:cNvPr>
          <p:cNvSpPr>
            <a:spLocks noGrp="1"/>
          </p:cNvSpPr>
          <p:nvPr>
            <p:ph type="dt" sz="half" idx="10"/>
          </p:nvPr>
        </p:nvSpPr>
        <p:spPr/>
        <p:txBody>
          <a:bodyPr/>
          <a:lstStyle/>
          <a:p>
            <a:fld id="{F18DE7AE-A2C9-4B43-9E84-0669E93B7FAB}" type="datetimeFigureOut">
              <a:rPr lang="en-US" smtClean="0"/>
              <a:t>9/16/2023</a:t>
            </a:fld>
            <a:endParaRPr lang="en-US"/>
          </a:p>
        </p:txBody>
      </p:sp>
      <p:sp>
        <p:nvSpPr>
          <p:cNvPr id="5" name="Footer Placeholder 4">
            <a:extLst>
              <a:ext uri="{FF2B5EF4-FFF2-40B4-BE49-F238E27FC236}">
                <a16:creationId xmlns:a16="http://schemas.microsoft.com/office/drawing/2014/main" id="{E567C89D-DD74-0E60-0FAD-D480DD8EB8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5CD687-900E-0B17-7DB4-2198D8395B74}"/>
              </a:ext>
            </a:extLst>
          </p:cNvPr>
          <p:cNvSpPr>
            <a:spLocks noGrp="1"/>
          </p:cNvSpPr>
          <p:nvPr>
            <p:ph type="sldNum" sz="quarter" idx="12"/>
          </p:nvPr>
        </p:nvSpPr>
        <p:spPr/>
        <p:txBody>
          <a:bodyPr/>
          <a:lstStyle/>
          <a:p>
            <a:fld id="{83147743-9B46-4AAE-9F9C-B90BF9709850}" type="slidenum">
              <a:rPr lang="en-US" smtClean="0"/>
              <a:t>‹#›</a:t>
            </a:fld>
            <a:endParaRPr lang="en-US"/>
          </a:p>
        </p:txBody>
      </p:sp>
    </p:spTree>
    <p:extLst>
      <p:ext uri="{BB962C8B-B14F-4D97-AF65-F5344CB8AC3E}">
        <p14:creationId xmlns:p14="http://schemas.microsoft.com/office/powerpoint/2010/main" val="4031163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675F9C-716D-B813-236E-0633E433FB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6CDD1E-63F8-2556-9C16-3120A66D1A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6E6E18-2107-AAD3-AA95-B07DDF46C8E5}"/>
              </a:ext>
            </a:extLst>
          </p:cNvPr>
          <p:cNvSpPr>
            <a:spLocks noGrp="1"/>
          </p:cNvSpPr>
          <p:nvPr>
            <p:ph type="dt" sz="half" idx="10"/>
          </p:nvPr>
        </p:nvSpPr>
        <p:spPr/>
        <p:txBody>
          <a:bodyPr/>
          <a:lstStyle/>
          <a:p>
            <a:fld id="{F18DE7AE-A2C9-4B43-9E84-0669E93B7FAB}" type="datetimeFigureOut">
              <a:rPr lang="en-US" smtClean="0"/>
              <a:t>9/16/2023</a:t>
            </a:fld>
            <a:endParaRPr lang="en-US"/>
          </a:p>
        </p:txBody>
      </p:sp>
      <p:sp>
        <p:nvSpPr>
          <p:cNvPr id="5" name="Footer Placeholder 4">
            <a:extLst>
              <a:ext uri="{FF2B5EF4-FFF2-40B4-BE49-F238E27FC236}">
                <a16:creationId xmlns:a16="http://schemas.microsoft.com/office/drawing/2014/main" id="{299B3DDE-9672-42AC-EBFA-30FB024944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352585-9D1F-D91E-5C20-09B0A7409837}"/>
              </a:ext>
            </a:extLst>
          </p:cNvPr>
          <p:cNvSpPr>
            <a:spLocks noGrp="1"/>
          </p:cNvSpPr>
          <p:nvPr>
            <p:ph type="sldNum" sz="quarter" idx="12"/>
          </p:nvPr>
        </p:nvSpPr>
        <p:spPr/>
        <p:txBody>
          <a:bodyPr/>
          <a:lstStyle/>
          <a:p>
            <a:fld id="{83147743-9B46-4AAE-9F9C-B90BF9709850}" type="slidenum">
              <a:rPr lang="en-US" smtClean="0"/>
              <a:t>‹#›</a:t>
            </a:fld>
            <a:endParaRPr lang="en-US"/>
          </a:p>
        </p:txBody>
      </p:sp>
    </p:spTree>
    <p:extLst>
      <p:ext uri="{BB962C8B-B14F-4D97-AF65-F5344CB8AC3E}">
        <p14:creationId xmlns:p14="http://schemas.microsoft.com/office/powerpoint/2010/main" val="725875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48912-9264-B546-508D-6D7D9E8561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EEFDF1-2F7D-48D2-B0C4-F3D58E63DC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7EAE52-93FC-B713-D692-6BBF56677674}"/>
              </a:ext>
            </a:extLst>
          </p:cNvPr>
          <p:cNvSpPr>
            <a:spLocks noGrp="1"/>
          </p:cNvSpPr>
          <p:nvPr>
            <p:ph type="dt" sz="half" idx="10"/>
          </p:nvPr>
        </p:nvSpPr>
        <p:spPr/>
        <p:txBody>
          <a:bodyPr/>
          <a:lstStyle/>
          <a:p>
            <a:fld id="{F18DE7AE-A2C9-4B43-9E84-0669E93B7FAB}" type="datetimeFigureOut">
              <a:rPr lang="en-US" smtClean="0"/>
              <a:t>9/16/2023</a:t>
            </a:fld>
            <a:endParaRPr lang="en-US"/>
          </a:p>
        </p:txBody>
      </p:sp>
      <p:sp>
        <p:nvSpPr>
          <p:cNvPr id="5" name="Footer Placeholder 4">
            <a:extLst>
              <a:ext uri="{FF2B5EF4-FFF2-40B4-BE49-F238E27FC236}">
                <a16:creationId xmlns:a16="http://schemas.microsoft.com/office/drawing/2014/main" id="{5A03888F-E41B-2F01-C7EE-A44BDCE0D2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D1A2D-5425-CFE9-7705-2817A8981074}"/>
              </a:ext>
            </a:extLst>
          </p:cNvPr>
          <p:cNvSpPr>
            <a:spLocks noGrp="1"/>
          </p:cNvSpPr>
          <p:nvPr>
            <p:ph type="sldNum" sz="quarter" idx="12"/>
          </p:nvPr>
        </p:nvSpPr>
        <p:spPr/>
        <p:txBody>
          <a:bodyPr/>
          <a:lstStyle/>
          <a:p>
            <a:fld id="{83147743-9B46-4AAE-9F9C-B90BF9709850}" type="slidenum">
              <a:rPr lang="en-US" smtClean="0"/>
              <a:t>‹#›</a:t>
            </a:fld>
            <a:endParaRPr lang="en-US"/>
          </a:p>
        </p:txBody>
      </p:sp>
    </p:spTree>
    <p:extLst>
      <p:ext uri="{BB962C8B-B14F-4D97-AF65-F5344CB8AC3E}">
        <p14:creationId xmlns:p14="http://schemas.microsoft.com/office/powerpoint/2010/main" val="1610419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D4F62-4EDE-06AB-0FBB-309CD70F73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4BBBF1-075F-1BA0-6577-12C0AA2BC5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12BF23-0541-2873-A183-1410918E10E5}"/>
              </a:ext>
            </a:extLst>
          </p:cNvPr>
          <p:cNvSpPr>
            <a:spLocks noGrp="1"/>
          </p:cNvSpPr>
          <p:nvPr>
            <p:ph type="dt" sz="half" idx="10"/>
          </p:nvPr>
        </p:nvSpPr>
        <p:spPr/>
        <p:txBody>
          <a:bodyPr/>
          <a:lstStyle/>
          <a:p>
            <a:fld id="{F18DE7AE-A2C9-4B43-9E84-0669E93B7FAB}" type="datetimeFigureOut">
              <a:rPr lang="en-US" smtClean="0"/>
              <a:t>9/16/2023</a:t>
            </a:fld>
            <a:endParaRPr lang="en-US"/>
          </a:p>
        </p:txBody>
      </p:sp>
      <p:sp>
        <p:nvSpPr>
          <p:cNvPr id="5" name="Footer Placeholder 4">
            <a:extLst>
              <a:ext uri="{FF2B5EF4-FFF2-40B4-BE49-F238E27FC236}">
                <a16:creationId xmlns:a16="http://schemas.microsoft.com/office/drawing/2014/main" id="{AEE154DE-C206-316B-6B46-478C6DE935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EC0FE4-C816-CA49-0077-EE82EC17DA7A}"/>
              </a:ext>
            </a:extLst>
          </p:cNvPr>
          <p:cNvSpPr>
            <a:spLocks noGrp="1"/>
          </p:cNvSpPr>
          <p:nvPr>
            <p:ph type="sldNum" sz="quarter" idx="12"/>
          </p:nvPr>
        </p:nvSpPr>
        <p:spPr/>
        <p:txBody>
          <a:bodyPr/>
          <a:lstStyle/>
          <a:p>
            <a:fld id="{83147743-9B46-4AAE-9F9C-B90BF9709850}" type="slidenum">
              <a:rPr lang="en-US" smtClean="0"/>
              <a:t>‹#›</a:t>
            </a:fld>
            <a:endParaRPr lang="en-US"/>
          </a:p>
        </p:txBody>
      </p:sp>
    </p:spTree>
    <p:extLst>
      <p:ext uri="{BB962C8B-B14F-4D97-AF65-F5344CB8AC3E}">
        <p14:creationId xmlns:p14="http://schemas.microsoft.com/office/powerpoint/2010/main" val="1521901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AABB1-DE34-3796-2960-CA153FB4A3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67C43C-A12D-7C22-581E-74C2B570B9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8625C1-94AC-D724-F80D-CF4B9C6FF4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AD6101-C05E-282C-EE20-8E30DB47949F}"/>
              </a:ext>
            </a:extLst>
          </p:cNvPr>
          <p:cNvSpPr>
            <a:spLocks noGrp="1"/>
          </p:cNvSpPr>
          <p:nvPr>
            <p:ph type="dt" sz="half" idx="10"/>
          </p:nvPr>
        </p:nvSpPr>
        <p:spPr/>
        <p:txBody>
          <a:bodyPr/>
          <a:lstStyle/>
          <a:p>
            <a:fld id="{F18DE7AE-A2C9-4B43-9E84-0669E93B7FAB}" type="datetimeFigureOut">
              <a:rPr lang="en-US" smtClean="0"/>
              <a:t>9/16/2023</a:t>
            </a:fld>
            <a:endParaRPr lang="en-US"/>
          </a:p>
        </p:txBody>
      </p:sp>
      <p:sp>
        <p:nvSpPr>
          <p:cNvPr id="6" name="Footer Placeholder 5">
            <a:extLst>
              <a:ext uri="{FF2B5EF4-FFF2-40B4-BE49-F238E27FC236}">
                <a16:creationId xmlns:a16="http://schemas.microsoft.com/office/drawing/2014/main" id="{9DFFFE6B-499B-31C4-FC0C-2D054C7EA7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546C0E-8A66-3CBC-E3DC-22676019AE0D}"/>
              </a:ext>
            </a:extLst>
          </p:cNvPr>
          <p:cNvSpPr>
            <a:spLocks noGrp="1"/>
          </p:cNvSpPr>
          <p:nvPr>
            <p:ph type="sldNum" sz="quarter" idx="12"/>
          </p:nvPr>
        </p:nvSpPr>
        <p:spPr/>
        <p:txBody>
          <a:bodyPr/>
          <a:lstStyle/>
          <a:p>
            <a:fld id="{83147743-9B46-4AAE-9F9C-B90BF9709850}" type="slidenum">
              <a:rPr lang="en-US" smtClean="0"/>
              <a:t>‹#›</a:t>
            </a:fld>
            <a:endParaRPr lang="en-US"/>
          </a:p>
        </p:txBody>
      </p:sp>
    </p:spTree>
    <p:extLst>
      <p:ext uri="{BB962C8B-B14F-4D97-AF65-F5344CB8AC3E}">
        <p14:creationId xmlns:p14="http://schemas.microsoft.com/office/powerpoint/2010/main" val="1831257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77935-BE5D-10C6-4285-8263AB6B73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081D34-E7C7-E8D0-36ED-5320176AE4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2896AC-BE3E-0B48-1FA7-D5342ADD3A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893B46-03B9-BA87-621F-B5EFFF1751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3307B9-9327-AA75-192F-6488432D17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5EC16F-FAAB-93E6-6BDE-B0FB5107A8FE}"/>
              </a:ext>
            </a:extLst>
          </p:cNvPr>
          <p:cNvSpPr>
            <a:spLocks noGrp="1"/>
          </p:cNvSpPr>
          <p:nvPr>
            <p:ph type="dt" sz="half" idx="10"/>
          </p:nvPr>
        </p:nvSpPr>
        <p:spPr/>
        <p:txBody>
          <a:bodyPr/>
          <a:lstStyle/>
          <a:p>
            <a:fld id="{F18DE7AE-A2C9-4B43-9E84-0669E93B7FAB}" type="datetimeFigureOut">
              <a:rPr lang="en-US" smtClean="0"/>
              <a:t>9/16/2023</a:t>
            </a:fld>
            <a:endParaRPr lang="en-US"/>
          </a:p>
        </p:txBody>
      </p:sp>
      <p:sp>
        <p:nvSpPr>
          <p:cNvPr id="8" name="Footer Placeholder 7">
            <a:extLst>
              <a:ext uri="{FF2B5EF4-FFF2-40B4-BE49-F238E27FC236}">
                <a16:creationId xmlns:a16="http://schemas.microsoft.com/office/drawing/2014/main" id="{05D86CCA-608A-89CC-8A16-D5BD67C2AA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F40A48-ECB4-5FF1-C07F-64BD9A6F5477}"/>
              </a:ext>
            </a:extLst>
          </p:cNvPr>
          <p:cNvSpPr>
            <a:spLocks noGrp="1"/>
          </p:cNvSpPr>
          <p:nvPr>
            <p:ph type="sldNum" sz="quarter" idx="12"/>
          </p:nvPr>
        </p:nvSpPr>
        <p:spPr/>
        <p:txBody>
          <a:bodyPr/>
          <a:lstStyle/>
          <a:p>
            <a:fld id="{83147743-9B46-4AAE-9F9C-B90BF9709850}" type="slidenum">
              <a:rPr lang="en-US" smtClean="0"/>
              <a:t>‹#›</a:t>
            </a:fld>
            <a:endParaRPr lang="en-US"/>
          </a:p>
        </p:txBody>
      </p:sp>
    </p:spTree>
    <p:extLst>
      <p:ext uri="{BB962C8B-B14F-4D97-AF65-F5344CB8AC3E}">
        <p14:creationId xmlns:p14="http://schemas.microsoft.com/office/powerpoint/2010/main" val="276164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092A4-E850-F793-6265-540F4D5957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14121A-BA70-DB33-0AAC-BA4428992655}"/>
              </a:ext>
            </a:extLst>
          </p:cNvPr>
          <p:cNvSpPr>
            <a:spLocks noGrp="1"/>
          </p:cNvSpPr>
          <p:nvPr>
            <p:ph type="dt" sz="half" idx="10"/>
          </p:nvPr>
        </p:nvSpPr>
        <p:spPr/>
        <p:txBody>
          <a:bodyPr/>
          <a:lstStyle/>
          <a:p>
            <a:fld id="{F18DE7AE-A2C9-4B43-9E84-0669E93B7FAB}" type="datetimeFigureOut">
              <a:rPr lang="en-US" smtClean="0"/>
              <a:t>9/16/2023</a:t>
            </a:fld>
            <a:endParaRPr lang="en-US"/>
          </a:p>
        </p:txBody>
      </p:sp>
      <p:sp>
        <p:nvSpPr>
          <p:cNvPr id="4" name="Footer Placeholder 3">
            <a:extLst>
              <a:ext uri="{FF2B5EF4-FFF2-40B4-BE49-F238E27FC236}">
                <a16:creationId xmlns:a16="http://schemas.microsoft.com/office/drawing/2014/main" id="{09B94C50-B7A7-D305-7DF7-EFBA3FC8E4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BAB655-185C-980F-BCDB-E59658842BC5}"/>
              </a:ext>
            </a:extLst>
          </p:cNvPr>
          <p:cNvSpPr>
            <a:spLocks noGrp="1"/>
          </p:cNvSpPr>
          <p:nvPr>
            <p:ph type="sldNum" sz="quarter" idx="12"/>
          </p:nvPr>
        </p:nvSpPr>
        <p:spPr/>
        <p:txBody>
          <a:bodyPr/>
          <a:lstStyle/>
          <a:p>
            <a:fld id="{83147743-9B46-4AAE-9F9C-B90BF9709850}" type="slidenum">
              <a:rPr lang="en-US" smtClean="0"/>
              <a:t>‹#›</a:t>
            </a:fld>
            <a:endParaRPr lang="en-US"/>
          </a:p>
        </p:txBody>
      </p:sp>
    </p:spTree>
    <p:extLst>
      <p:ext uri="{BB962C8B-B14F-4D97-AF65-F5344CB8AC3E}">
        <p14:creationId xmlns:p14="http://schemas.microsoft.com/office/powerpoint/2010/main" val="2137481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78E77A-8F1E-1040-A292-DCCB3DF3EC74}"/>
              </a:ext>
            </a:extLst>
          </p:cNvPr>
          <p:cNvSpPr>
            <a:spLocks noGrp="1"/>
          </p:cNvSpPr>
          <p:nvPr>
            <p:ph type="dt" sz="half" idx="10"/>
          </p:nvPr>
        </p:nvSpPr>
        <p:spPr/>
        <p:txBody>
          <a:bodyPr/>
          <a:lstStyle/>
          <a:p>
            <a:fld id="{F18DE7AE-A2C9-4B43-9E84-0669E93B7FAB}" type="datetimeFigureOut">
              <a:rPr lang="en-US" smtClean="0"/>
              <a:t>9/16/2023</a:t>
            </a:fld>
            <a:endParaRPr lang="en-US"/>
          </a:p>
        </p:txBody>
      </p:sp>
      <p:sp>
        <p:nvSpPr>
          <p:cNvPr id="3" name="Footer Placeholder 2">
            <a:extLst>
              <a:ext uri="{FF2B5EF4-FFF2-40B4-BE49-F238E27FC236}">
                <a16:creationId xmlns:a16="http://schemas.microsoft.com/office/drawing/2014/main" id="{C3CB7B97-25DE-E785-83A7-BAEDF28A6A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A4B72B-A4B5-7770-B901-F1428AF34A36}"/>
              </a:ext>
            </a:extLst>
          </p:cNvPr>
          <p:cNvSpPr>
            <a:spLocks noGrp="1"/>
          </p:cNvSpPr>
          <p:nvPr>
            <p:ph type="sldNum" sz="quarter" idx="12"/>
          </p:nvPr>
        </p:nvSpPr>
        <p:spPr/>
        <p:txBody>
          <a:bodyPr/>
          <a:lstStyle/>
          <a:p>
            <a:fld id="{83147743-9B46-4AAE-9F9C-B90BF9709850}" type="slidenum">
              <a:rPr lang="en-US" smtClean="0"/>
              <a:t>‹#›</a:t>
            </a:fld>
            <a:endParaRPr lang="en-US"/>
          </a:p>
        </p:txBody>
      </p:sp>
    </p:spTree>
    <p:extLst>
      <p:ext uri="{BB962C8B-B14F-4D97-AF65-F5344CB8AC3E}">
        <p14:creationId xmlns:p14="http://schemas.microsoft.com/office/powerpoint/2010/main" val="158392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A7D41-B990-038D-BAF3-07187C1114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75D486-53D2-772B-FFE7-81B34BD3B2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3CBAE8-E048-0AC8-70CB-E1CBE1CBC9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37A74-7EF7-A59E-DF14-79068C4ED270}"/>
              </a:ext>
            </a:extLst>
          </p:cNvPr>
          <p:cNvSpPr>
            <a:spLocks noGrp="1"/>
          </p:cNvSpPr>
          <p:nvPr>
            <p:ph type="dt" sz="half" idx="10"/>
          </p:nvPr>
        </p:nvSpPr>
        <p:spPr/>
        <p:txBody>
          <a:bodyPr/>
          <a:lstStyle/>
          <a:p>
            <a:fld id="{F18DE7AE-A2C9-4B43-9E84-0669E93B7FAB}" type="datetimeFigureOut">
              <a:rPr lang="en-US" smtClean="0"/>
              <a:t>9/16/2023</a:t>
            </a:fld>
            <a:endParaRPr lang="en-US"/>
          </a:p>
        </p:txBody>
      </p:sp>
      <p:sp>
        <p:nvSpPr>
          <p:cNvPr id="6" name="Footer Placeholder 5">
            <a:extLst>
              <a:ext uri="{FF2B5EF4-FFF2-40B4-BE49-F238E27FC236}">
                <a16:creationId xmlns:a16="http://schemas.microsoft.com/office/drawing/2014/main" id="{20FE39A6-7DF6-175B-C4C7-4667C0186E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BD0FCB-C853-F822-97FB-4C580A624C00}"/>
              </a:ext>
            </a:extLst>
          </p:cNvPr>
          <p:cNvSpPr>
            <a:spLocks noGrp="1"/>
          </p:cNvSpPr>
          <p:nvPr>
            <p:ph type="sldNum" sz="quarter" idx="12"/>
          </p:nvPr>
        </p:nvSpPr>
        <p:spPr/>
        <p:txBody>
          <a:bodyPr/>
          <a:lstStyle/>
          <a:p>
            <a:fld id="{83147743-9B46-4AAE-9F9C-B90BF9709850}" type="slidenum">
              <a:rPr lang="en-US" smtClean="0"/>
              <a:t>‹#›</a:t>
            </a:fld>
            <a:endParaRPr lang="en-US"/>
          </a:p>
        </p:txBody>
      </p:sp>
    </p:spTree>
    <p:extLst>
      <p:ext uri="{BB962C8B-B14F-4D97-AF65-F5344CB8AC3E}">
        <p14:creationId xmlns:p14="http://schemas.microsoft.com/office/powerpoint/2010/main" val="1277564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1C4A5-67F4-4EF8-9B97-22A4260E8A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E9AFAB-33C9-24BB-DF96-17407F6E83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EBA5E5-2553-94E2-2F27-8717A23A0B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3952C2-2B64-DAC6-2FFD-2E2B27A8B4EE}"/>
              </a:ext>
            </a:extLst>
          </p:cNvPr>
          <p:cNvSpPr>
            <a:spLocks noGrp="1"/>
          </p:cNvSpPr>
          <p:nvPr>
            <p:ph type="dt" sz="half" idx="10"/>
          </p:nvPr>
        </p:nvSpPr>
        <p:spPr/>
        <p:txBody>
          <a:bodyPr/>
          <a:lstStyle/>
          <a:p>
            <a:fld id="{F18DE7AE-A2C9-4B43-9E84-0669E93B7FAB}" type="datetimeFigureOut">
              <a:rPr lang="en-US" smtClean="0"/>
              <a:t>9/16/2023</a:t>
            </a:fld>
            <a:endParaRPr lang="en-US"/>
          </a:p>
        </p:txBody>
      </p:sp>
      <p:sp>
        <p:nvSpPr>
          <p:cNvPr id="6" name="Footer Placeholder 5">
            <a:extLst>
              <a:ext uri="{FF2B5EF4-FFF2-40B4-BE49-F238E27FC236}">
                <a16:creationId xmlns:a16="http://schemas.microsoft.com/office/drawing/2014/main" id="{827D8555-4623-9298-FC2A-CCB6CAF93D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06BF1F-EB2F-181F-EBBB-4708D73B3539}"/>
              </a:ext>
            </a:extLst>
          </p:cNvPr>
          <p:cNvSpPr>
            <a:spLocks noGrp="1"/>
          </p:cNvSpPr>
          <p:nvPr>
            <p:ph type="sldNum" sz="quarter" idx="12"/>
          </p:nvPr>
        </p:nvSpPr>
        <p:spPr/>
        <p:txBody>
          <a:bodyPr/>
          <a:lstStyle/>
          <a:p>
            <a:fld id="{83147743-9B46-4AAE-9F9C-B90BF9709850}" type="slidenum">
              <a:rPr lang="en-US" smtClean="0"/>
              <a:t>‹#›</a:t>
            </a:fld>
            <a:endParaRPr lang="en-US"/>
          </a:p>
        </p:txBody>
      </p:sp>
    </p:spTree>
    <p:extLst>
      <p:ext uri="{BB962C8B-B14F-4D97-AF65-F5344CB8AC3E}">
        <p14:creationId xmlns:p14="http://schemas.microsoft.com/office/powerpoint/2010/main" val="245464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2BBC58-2927-18E9-7A59-B2D8914934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EA0C8F-930A-1CFF-F238-1BC7DAB4EB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94B0D-33DB-670E-47F6-47CCDC39AC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8DE7AE-A2C9-4B43-9E84-0669E93B7FAB}" type="datetimeFigureOut">
              <a:rPr lang="en-US" smtClean="0"/>
              <a:t>9/16/2023</a:t>
            </a:fld>
            <a:endParaRPr lang="en-US"/>
          </a:p>
        </p:txBody>
      </p:sp>
      <p:sp>
        <p:nvSpPr>
          <p:cNvPr id="5" name="Footer Placeholder 4">
            <a:extLst>
              <a:ext uri="{FF2B5EF4-FFF2-40B4-BE49-F238E27FC236}">
                <a16:creationId xmlns:a16="http://schemas.microsoft.com/office/drawing/2014/main" id="{9DE4872A-F9A1-FE0F-6574-2C81618063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CC26AF-0CDC-66AD-0B4C-9BEF67A4FE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147743-9B46-4AAE-9F9C-B90BF9709850}" type="slidenum">
              <a:rPr lang="en-US" smtClean="0"/>
              <a:t>‹#›</a:t>
            </a:fld>
            <a:endParaRPr lang="en-US"/>
          </a:p>
        </p:txBody>
      </p:sp>
    </p:spTree>
    <p:extLst>
      <p:ext uri="{BB962C8B-B14F-4D97-AF65-F5344CB8AC3E}">
        <p14:creationId xmlns:p14="http://schemas.microsoft.com/office/powerpoint/2010/main" val="2299455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22.HEIC"/><Relationship Id="rId3" Type="http://schemas.openxmlformats.org/officeDocument/2006/relationships/image" Target="../media/image2.jpg"/><Relationship Id="rId7"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jpg"/><Relationship Id="rId7"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2.jp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1.jpe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2.jpg"/><Relationship Id="rId7"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1.jpeg"/><Relationship Id="rId10" Type="http://schemas.openxmlformats.org/officeDocument/2006/relationships/image" Target="../media/image52.svg"/><Relationship Id="rId4" Type="http://schemas.openxmlformats.org/officeDocument/2006/relationships/image" Target="../media/image2.jpg"/><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1.jpeg"/><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2.jpg"/><Relationship Id="rId7" Type="http://schemas.openxmlformats.org/officeDocument/2006/relationships/image" Target="../media/image60.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8" Type="http://schemas.openxmlformats.org/officeDocument/2006/relationships/hyperlink" Target="https://pixabay.com/en/shield-dynamic-innovation-223326/" TargetMode="External"/><Relationship Id="rId3" Type="http://schemas.openxmlformats.org/officeDocument/2006/relationships/image" Target="../media/image2.jpg"/><Relationship Id="rId7" Type="http://schemas.openxmlformats.org/officeDocument/2006/relationships/image" Target="../media/image63.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pixabay.com/de/illustrations/vision-erfolg-motivation-strategie-3233648/" TargetMode="External"/><Relationship Id="rId5" Type="http://schemas.openxmlformats.org/officeDocument/2006/relationships/image" Target="../media/image62.jpg"/><Relationship Id="rId4" Type="http://schemas.openxmlformats.org/officeDocument/2006/relationships/image" Target="../media/image1.jpeg"/><Relationship Id="rId9"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jpeg"/></Relationships>
</file>

<file path=ppt/slides/_rels/slide25.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image" Target="../media/image70.jpeg"/><Relationship Id="rId7" Type="http://schemas.openxmlformats.org/officeDocument/2006/relationships/hyperlink" Target="https://pixabay.com/de/illustrations/vision-erfolg-motivation-strategie-3233648/"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2.jpg"/><Relationship Id="rId5" Type="http://schemas.openxmlformats.org/officeDocument/2006/relationships/image" Target="../media/image1.jpeg"/><Relationship Id="rId4" Type="http://schemas.openxmlformats.org/officeDocument/2006/relationships/image" Target="../media/image2.jpg"/><Relationship Id="rId9" Type="http://schemas.openxmlformats.org/officeDocument/2006/relationships/hyperlink" Target="https://pixabay.com/en/shield-dynamic-innovation-223326/"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pixabay.com/en/shield-dynamic-innovation-223326/" TargetMode="External"/><Relationship Id="rId3" Type="http://schemas.openxmlformats.org/officeDocument/2006/relationships/image" Target="../media/image2.jpg"/><Relationship Id="rId7" Type="http://schemas.openxmlformats.org/officeDocument/2006/relationships/image" Target="../media/image63.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pixabay.com/de/illustrations/vision-erfolg-motivation-strategie-3233648/" TargetMode="External"/><Relationship Id="rId5" Type="http://schemas.openxmlformats.org/officeDocument/2006/relationships/image" Target="../media/image62.jpg"/><Relationship Id="rId4" Type="http://schemas.openxmlformats.org/officeDocument/2006/relationships/image" Target="../media/image1.jpeg"/><Relationship Id="rId9" Type="http://schemas.openxmlformats.org/officeDocument/2006/relationships/image" Target="../media/image71.jpeg"/></Relationships>
</file>

<file path=ppt/slides/_rels/slide27.xml.rels><?xml version="1.0" encoding="UTF-8" standalone="yes"?>
<Relationships xmlns="http://schemas.openxmlformats.org/package/2006/relationships"><Relationship Id="rId8" Type="http://schemas.openxmlformats.org/officeDocument/2006/relationships/hyperlink" Target="https://pixabay.com/en/shield-dynamic-innovation-223326/" TargetMode="External"/><Relationship Id="rId3" Type="http://schemas.openxmlformats.org/officeDocument/2006/relationships/image" Target="../media/image2.jpg"/><Relationship Id="rId7" Type="http://schemas.openxmlformats.org/officeDocument/2006/relationships/image" Target="../media/image63.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pixabay.com/de/illustrations/vision-erfolg-motivation-strategie-3233648/" TargetMode="External"/><Relationship Id="rId5" Type="http://schemas.openxmlformats.org/officeDocument/2006/relationships/image" Target="../media/image62.jpg"/><Relationship Id="rId4" Type="http://schemas.openxmlformats.org/officeDocument/2006/relationships/image" Target="../media/image1.jpeg"/><Relationship Id="rId9"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75.png"/><Relationship Id="rId4" Type="http://schemas.openxmlformats.org/officeDocument/2006/relationships/image" Target="../media/image74.jpeg"/></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hyperlink" Target="http://www.theparagongroupllc.com/" TargetMode="Externa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2A54B-7DC0-A13F-6F83-20E6818D8902}"/>
              </a:ext>
            </a:extLst>
          </p:cNvPr>
          <p:cNvSpPr>
            <a:spLocks noGrp="1"/>
          </p:cNvSpPr>
          <p:nvPr>
            <p:ph type="ctrTitle"/>
          </p:nvPr>
        </p:nvSpPr>
        <p:spPr>
          <a:xfrm>
            <a:off x="1258956" y="0"/>
            <a:ext cx="9127248" cy="1984075"/>
          </a:xfrm>
        </p:spPr>
        <p:txBody>
          <a:bodyPr>
            <a:normAutofit/>
          </a:bodyPr>
          <a:lstStyle/>
          <a:p>
            <a:r>
              <a:rPr lang="en-US" sz="4800" b="1" dirty="0"/>
              <a:t>2023</a:t>
            </a:r>
            <a:r>
              <a:rPr lang="en-US" sz="4800" dirty="0"/>
              <a:t> </a:t>
            </a:r>
          </a:p>
        </p:txBody>
      </p:sp>
      <p:sp>
        <p:nvSpPr>
          <p:cNvPr id="3" name="Subtitle 2">
            <a:extLst>
              <a:ext uri="{FF2B5EF4-FFF2-40B4-BE49-F238E27FC236}">
                <a16:creationId xmlns:a16="http://schemas.microsoft.com/office/drawing/2014/main" id="{A79565AA-D89E-B7D4-D521-E956ABC56016}"/>
              </a:ext>
            </a:extLst>
          </p:cNvPr>
          <p:cNvSpPr>
            <a:spLocks noGrp="1"/>
          </p:cNvSpPr>
          <p:nvPr>
            <p:ph type="subTitle" idx="1"/>
          </p:nvPr>
        </p:nvSpPr>
        <p:spPr>
          <a:xfrm>
            <a:off x="871143" y="1979092"/>
            <a:ext cx="9515061" cy="2352605"/>
          </a:xfrm>
        </p:spPr>
        <p:txBody>
          <a:bodyPr>
            <a:normAutofit fontScale="92500" lnSpcReduction="20000"/>
          </a:bodyPr>
          <a:lstStyle/>
          <a:p>
            <a:r>
              <a:rPr lang="en-US" sz="3600" b="0" i="1" dirty="0">
                <a:solidFill>
                  <a:srgbClr val="222222"/>
                </a:solidFill>
                <a:effectLst/>
                <a:latin typeface="Arial" panose="020B0604020202020204" pitchFamily="34" charset="0"/>
              </a:rPr>
              <a:t>Advancing Community Corrections: Vision and Innovation.</a:t>
            </a:r>
          </a:p>
          <a:p>
            <a:endParaRPr lang="en-US" sz="3600" dirty="0">
              <a:solidFill>
                <a:srgbClr val="222222"/>
              </a:solidFill>
              <a:latin typeface="Arial" panose="020B0604020202020204" pitchFamily="34" charset="0"/>
            </a:endParaRPr>
          </a:p>
          <a:p>
            <a:r>
              <a:rPr lang="en-US" sz="4000" i="1" dirty="0">
                <a:solidFill>
                  <a:srgbClr val="222222"/>
                </a:solidFill>
                <a:latin typeface="Arial" panose="020B0604020202020204" pitchFamily="34" charset="0"/>
              </a:rPr>
              <a:t>One PO’s 35 year evolution</a:t>
            </a:r>
          </a:p>
          <a:p>
            <a:r>
              <a:rPr lang="en-US" sz="4000" i="1" dirty="0">
                <a:solidFill>
                  <a:srgbClr val="222222"/>
                </a:solidFill>
                <a:latin typeface="Arial" panose="020B0604020202020204" pitchFamily="34" charset="0"/>
              </a:rPr>
              <a:t>From Okeechobee to Sydney</a:t>
            </a:r>
            <a:endParaRPr lang="en-US" sz="4000" i="1" dirty="0"/>
          </a:p>
        </p:txBody>
      </p:sp>
      <p:pic>
        <p:nvPicPr>
          <p:cNvPr id="4" name="Picture 3">
            <a:extLst>
              <a:ext uri="{FF2B5EF4-FFF2-40B4-BE49-F238E27FC236}">
                <a16:creationId xmlns:a16="http://schemas.microsoft.com/office/drawing/2014/main" id="{36EE721F-0B7A-1E38-4210-45F994A59A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9778" y="6087165"/>
            <a:ext cx="3692222" cy="770835"/>
          </a:xfrm>
          <a:prstGeom prst="rect">
            <a:avLst/>
          </a:prstGeom>
        </p:spPr>
      </p:pic>
      <p:pic>
        <p:nvPicPr>
          <p:cNvPr id="6" name="Picture 5">
            <a:extLst>
              <a:ext uri="{FF2B5EF4-FFF2-40B4-BE49-F238E27FC236}">
                <a16:creationId xmlns:a16="http://schemas.microsoft.com/office/drawing/2014/main" id="{FF0DBB44-AD2E-E476-D344-F864C51511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72157"/>
            <a:ext cx="1585843" cy="1585843"/>
          </a:xfrm>
          <a:prstGeom prst="rect">
            <a:avLst/>
          </a:prstGeom>
        </p:spPr>
      </p:pic>
      <p:pic>
        <p:nvPicPr>
          <p:cNvPr id="1026" name="Picture 2" descr="PACCOA">
            <a:extLst>
              <a:ext uri="{FF2B5EF4-FFF2-40B4-BE49-F238E27FC236}">
                <a16:creationId xmlns:a16="http://schemas.microsoft.com/office/drawing/2014/main" id="{0369901B-42E0-2208-0517-410F337384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2664" y="202223"/>
            <a:ext cx="4281810" cy="9915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770+ Usa Australia Flag Stock Photos, Pictures &amp; Royalty-Free Images -  iStock">
            <a:extLst>
              <a:ext uri="{FF2B5EF4-FFF2-40B4-BE49-F238E27FC236}">
                <a16:creationId xmlns:a16="http://schemas.microsoft.com/office/drawing/2014/main" id="{7C3248E3-BC66-7310-6594-11BED10C52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3045" y="4331697"/>
            <a:ext cx="4511255" cy="2526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9170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3A28C-36CA-BC9B-5BDF-0079A8C5D19D}"/>
              </a:ext>
            </a:extLst>
          </p:cNvPr>
          <p:cNvSpPr>
            <a:spLocks noGrp="1"/>
          </p:cNvSpPr>
          <p:nvPr>
            <p:ph type="title"/>
          </p:nvPr>
        </p:nvSpPr>
        <p:spPr>
          <a:xfrm>
            <a:off x="665433" y="14864"/>
            <a:ext cx="10515600" cy="1325563"/>
          </a:xfrm>
        </p:spPr>
        <p:txBody>
          <a:bodyPr/>
          <a:lstStyle/>
          <a:p>
            <a:pPr algn="ctr"/>
            <a:r>
              <a:rPr lang="en-US" b="1" dirty="0"/>
              <a:t>My Behavior?</a:t>
            </a:r>
            <a:r>
              <a:rPr lang="en-US" dirty="0"/>
              <a:t>  </a:t>
            </a:r>
          </a:p>
        </p:txBody>
      </p:sp>
      <p:pic>
        <p:nvPicPr>
          <p:cNvPr id="4" name="Picture 3">
            <a:extLst>
              <a:ext uri="{FF2B5EF4-FFF2-40B4-BE49-F238E27FC236}">
                <a16:creationId xmlns:a16="http://schemas.microsoft.com/office/drawing/2014/main" id="{58CB9166-DEA1-E9CC-7A71-2CBCCFF874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72157"/>
            <a:ext cx="1585843" cy="1585843"/>
          </a:xfrm>
          <a:prstGeom prst="rect">
            <a:avLst/>
          </a:prstGeom>
        </p:spPr>
      </p:pic>
      <p:pic>
        <p:nvPicPr>
          <p:cNvPr id="5" name="Content Placeholder 3">
            <a:extLst>
              <a:ext uri="{FF2B5EF4-FFF2-40B4-BE49-F238E27FC236}">
                <a16:creationId xmlns:a16="http://schemas.microsoft.com/office/drawing/2014/main" id="{4A4C5529-2549-3543-54A3-043A87E989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7911" y="6421365"/>
            <a:ext cx="2791089" cy="580887"/>
          </a:xfrm>
          <a:prstGeom prst="rect">
            <a:avLst/>
          </a:prstGeom>
        </p:spPr>
      </p:pic>
      <p:sp>
        <p:nvSpPr>
          <p:cNvPr id="3" name="Content Placeholder 2">
            <a:extLst>
              <a:ext uri="{FF2B5EF4-FFF2-40B4-BE49-F238E27FC236}">
                <a16:creationId xmlns:a16="http://schemas.microsoft.com/office/drawing/2014/main" id="{D84320B3-05A7-DEE3-8E77-35D04BA65FFF}"/>
              </a:ext>
            </a:extLst>
          </p:cNvPr>
          <p:cNvSpPr>
            <a:spLocks noGrp="1"/>
          </p:cNvSpPr>
          <p:nvPr>
            <p:ph idx="1"/>
          </p:nvPr>
        </p:nvSpPr>
        <p:spPr>
          <a:xfrm>
            <a:off x="163120" y="1075501"/>
            <a:ext cx="12623800" cy="5468864"/>
          </a:xfrm>
        </p:spPr>
        <p:txBody>
          <a:bodyPr>
            <a:normAutofit/>
          </a:bodyPr>
          <a:lstStyle/>
          <a:p>
            <a:pPr marL="0" indent="0" algn="ctr">
              <a:buNone/>
            </a:pPr>
            <a:r>
              <a:rPr lang="en-US" i="1" dirty="0"/>
              <a:t>“Community Control Officer”  </a:t>
            </a:r>
          </a:p>
        </p:txBody>
      </p:sp>
      <p:pic>
        <p:nvPicPr>
          <p:cNvPr id="2050" name="Picture 2" descr="Florida Department of Corrections - Wikipedia">
            <a:extLst>
              <a:ext uri="{FF2B5EF4-FFF2-40B4-BE49-F238E27FC236}">
                <a16:creationId xmlns:a16="http://schemas.microsoft.com/office/drawing/2014/main" id="{710236AF-4B56-F50E-6706-481F983A96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119" y="172367"/>
            <a:ext cx="2334603" cy="233460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day Ted Bundy was executed in Florida in 1989 – New York Daily News">
            <a:extLst>
              <a:ext uri="{FF2B5EF4-FFF2-40B4-BE49-F238E27FC236}">
                <a16:creationId xmlns:a16="http://schemas.microsoft.com/office/drawing/2014/main" id="{C7015CD2-07F8-F6E5-8F20-DC0CDCD79B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0559" y="3190295"/>
            <a:ext cx="1609725" cy="28384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Okeechobee County Clerk of Circuit Court and Comptroller">
            <a:extLst>
              <a:ext uri="{FF2B5EF4-FFF2-40B4-BE49-F238E27FC236}">
                <a16:creationId xmlns:a16="http://schemas.microsoft.com/office/drawing/2014/main" id="{E4A4AC5E-E4B8-2034-4BF8-7390FFD6D4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12188" y="158859"/>
            <a:ext cx="3018979" cy="25158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66CB949-D616-BC08-55AF-8AC86B2DE9E2}"/>
              </a:ext>
            </a:extLst>
          </p:cNvPr>
          <p:cNvPicPr>
            <a:picLocks noChangeAspect="1"/>
          </p:cNvPicPr>
          <p:nvPr/>
        </p:nvPicPr>
        <p:blipFill rotWithShape="1">
          <a:blip r:embed="rId8">
            <a:extLst>
              <a:ext uri="{28A0092B-C50C-407E-A947-70E740481C1C}">
                <a14:useLocalDpi xmlns:a14="http://schemas.microsoft.com/office/drawing/2010/main" val="0"/>
              </a:ext>
            </a:extLst>
          </a:blip>
          <a:srcRect l="25357" t="17138" r="36623" b="9375"/>
          <a:stretch/>
        </p:blipFill>
        <p:spPr>
          <a:xfrm>
            <a:off x="4666116" y="1446298"/>
            <a:ext cx="3617808" cy="5369215"/>
          </a:xfrm>
          <a:prstGeom prst="rect">
            <a:avLst/>
          </a:prstGeom>
        </p:spPr>
      </p:pic>
    </p:spTree>
    <p:extLst>
      <p:ext uri="{BB962C8B-B14F-4D97-AF65-F5344CB8AC3E}">
        <p14:creationId xmlns:p14="http://schemas.microsoft.com/office/powerpoint/2010/main" val="2766523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3A28C-36CA-BC9B-5BDF-0079A8C5D19D}"/>
              </a:ext>
            </a:extLst>
          </p:cNvPr>
          <p:cNvSpPr>
            <a:spLocks noGrp="1"/>
          </p:cNvSpPr>
          <p:nvPr>
            <p:ph type="title"/>
          </p:nvPr>
        </p:nvSpPr>
        <p:spPr>
          <a:xfrm>
            <a:off x="544902" y="-50974"/>
            <a:ext cx="10515600" cy="1325563"/>
          </a:xfrm>
        </p:spPr>
        <p:txBody>
          <a:bodyPr/>
          <a:lstStyle/>
          <a:p>
            <a:pPr algn="ctr"/>
            <a:r>
              <a:rPr lang="en-US" b="1" dirty="0"/>
              <a:t>1994’s Vision and Innovation  </a:t>
            </a:r>
          </a:p>
        </p:txBody>
      </p:sp>
      <p:pic>
        <p:nvPicPr>
          <p:cNvPr id="4" name="Picture 3">
            <a:extLst>
              <a:ext uri="{FF2B5EF4-FFF2-40B4-BE49-F238E27FC236}">
                <a16:creationId xmlns:a16="http://schemas.microsoft.com/office/drawing/2014/main" id="{58CB9166-DEA1-E9CC-7A71-2CBCCFF874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72157"/>
            <a:ext cx="1585843" cy="1585843"/>
          </a:xfrm>
          <a:prstGeom prst="rect">
            <a:avLst/>
          </a:prstGeom>
        </p:spPr>
      </p:pic>
      <p:pic>
        <p:nvPicPr>
          <p:cNvPr id="5" name="Content Placeholder 3">
            <a:extLst>
              <a:ext uri="{FF2B5EF4-FFF2-40B4-BE49-F238E27FC236}">
                <a16:creationId xmlns:a16="http://schemas.microsoft.com/office/drawing/2014/main" id="{4A4C5529-2549-3543-54A3-043A87E989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0911" y="6277113"/>
            <a:ext cx="2791089" cy="580887"/>
          </a:xfrm>
          <a:prstGeom prst="rect">
            <a:avLst/>
          </a:prstGeom>
        </p:spPr>
      </p:pic>
      <p:pic>
        <p:nvPicPr>
          <p:cNvPr id="3074" name="Picture 2" descr="The Psychology of Criminal Conduct - Donald Arthur Andrews, James Bonta -  Google Books">
            <a:extLst>
              <a:ext uri="{FF2B5EF4-FFF2-40B4-BE49-F238E27FC236}">
                <a16:creationId xmlns:a16="http://schemas.microsoft.com/office/drawing/2014/main" id="{FC5A124C-F6FC-6D08-1610-D7DB43A860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0137" y="948150"/>
            <a:ext cx="3965863" cy="566994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e Principles of Risk, Need &amp; Responsivity">
            <a:extLst>
              <a:ext uri="{FF2B5EF4-FFF2-40B4-BE49-F238E27FC236}">
                <a16:creationId xmlns:a16="http://schemas.microsoft.com/office/drawing/2014/main" id="{0B224175-F680-516F-6008-9B8F24664CD0}"/>
              </a:ext>
            </a:extLst>
          </p:cNvPr>
          <p:cNvPicPr>
            <a:picLocks noGrp="1" noChangeAspect="1" noChangeArrowheads="1"/>
          </p:cNvPicPr>
          <p:nvPr>
            <p:ph idx="1"/>
          </p:nvPr>
        </p:nvPicPr>
        <p:blipFill rotWithShape="1">
          <a:blip r:embed="rId6">
            <a:extLst>
              <a:ext uri="{28A0092B-C50C-407E-A947-70E740481C1C}">
                <a14:useLocalDpi xmlns:a14="http://schemas.microsoft.com/office/drawing/2010/main" val="0"/>
              </a:ext>
            </a:extLst>
          </a:blip>
          <a:srcRect l="5765" t="4727" r="4814" b="5233"/>
          <a:stretch/>
        </p:blipFill>
        <p:spPr bwMode="auto">
          <a:xfrm>
            <a:off x="6883879" y="1751870"/>
            <a:ext cx="4313208" cy="4313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740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3A28C-36CA-BC9B-5BDF-0079A8C5D19D}"/>
              </a:ext>
            </a:extLst>
          </p:cNvPr>
          <p:cNvSpPr>
            <a:spLocks noGrp="1"/>
          </p:cNvSpPr>
          <p:nvPr>
            <p:ph type="title"/>
          </p:nvPr>
        </p:nvSpPr>
        <p:spPr>
          <a:xfrm>
            <a:off x="542235" y="48246"/>
            <a:ext cx="10515600" cy="1325563"/>
          </a:xfrm>
        </p:spPr>
        <p:txBody>
          <a:bodyPr/>
          <a:lstStyle/>
          <a:p>
            <a:r>
              <a:rPr lang="en-US" dirty="0"/>
              <a:t>Milestone:  1995 anointed the “Gang PO”</a:t>
            </a:r>
          </a:p>
        </p:txBody>
      </p:sp>
      <p:pic>
        <p:nvPicPr>
          <p:cNvPr id="4" name="Picture 3">
            <a:extLst>
              <a:ext uri="{FF2B5EF4-FFF2-40B4-BE49-F238E27FC236}">
                <a16:creationId xmlns:a16="http://schemas.microsoft.com/office/drawing/2014/main" id="{58CB9166-DEA1-E9CC-7A71-2CBCCFF874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72157"/>
            <a:ext cx="1585843" cy="1585843"/>
          </a:xfrm>
          <a:prstGeom prst="rect">
            <a:avLst/>
          </a:prstGeom>
        </p:spPr>
      </p:pic>
      <p:pic>
        <p:nvPicPr>
          <p:cNvPr id="5" name="Content Placeholder 3">
            <a:extLst>
              <a:ext uri="{FF2B5EF4-FFF2-40B4-BE49-F238E27FC236}">
                <a16:creationId xmlns:a16="http://schemas.microsoft.com/office/drawing/2014/main" id="{4A4C5529-2549-3543-54A3-043A87E989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0911" y="6277113"/>
            <a:ext cx="2791089" cy="580887"/>
          </a:xfrm>
          <a:prstGeom prst="rect">
            <a:avLst/>
          </a:prstGeom>
        </p:spPr>
      </p:pic>
      <p:pic>
        <p:nvPicPr>
          <p:cNvPr id="6" name="Content Placeholder 5">
            <a:extLst>
              <a:ext uri="{FF2B5EF4-FFF2-40B4-BE49-F238E27FC236}">
                <a16:creationId xmlns:a16="http://schemas.microsoft.com/office/drawing/2014/main" id="{1EED6F8B-B32F-6AD3-1F27-E8259BC6012C}"/>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rot="5400000">
            <a:off x="4455352" y="1815116"/>
            <a:ext cx="5258879" cy="3943361"/>
          </a:xfrm>
          <a:prstGeom prst="rect">
            <a:avLst/>
          </a:prstGeom>
        </p:spPr>
      </p:pic>
      <p:pic>
        <p:nvPicPr>
          <p:cNvPr id="4098" name="Picture 2" descr="Police training class laid out in Gang Strike Force settlement still in the  works 6 years later">
            <a:extLst>
              <a:ext uri="{FF2B5EF4-FFF2-40B4-BE49-F238E27FC236}">
                <a16:creationId xmlns:a16="http://schemas.microsoft.com/office/drawing/2014/main" id="{F01D0608-98BB-83E6-C71B-632D41D7D5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132" y="1157357"/>
            <a:ext cx="4476143" cy="31178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B588805-3AB1-AA71-BA20-A95143E124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67743" y="1373808"/>
            <a:ext cx="2604832" cy="3646765"/>
          </a:xfrm>
          <a:prstGeom prst="rect">
            <a:avLst/>
          </a:prstGeom>
        </p:spPr>
      </p:pic>
    </p:spTree>
    <p:extLst>
      <p:ext uri="{BB962C8B-B14F-4D97-AF65-F5344CB8AC3E}">
        <p14:creationId xmlns:p14="http://schemas.microsoft.com/office/powerpoint/2010/main" val="2711567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33BD1-732F-5B33-35EC-F42536CD3EA1}"/>
              </a:ext>
            </a:extLst>
          </p:cNvPr>
          <p:cNvSpPr>
            <a:spLocks noGrp="1"/>
          </p:cNvSpPr>
          <p:nvPr>
            <p:ph type="title"/>
          </p:nvPr>
        </p:nvSpPr>
        <p:spPr/>
        <p:txBody>
          <a:bodyPr/>
          <a:lstStyle/>
          <a:p>
            <a:pPr algn="ctr"/>
            <a:r>
              <a:rPr lang="en-US" dirty="0"/>
              <a:t>Human Capital + Social Capital +Identity= </a:t>
            </a:r>
            <a:r>
              <a:rPr lang="en-US" i="1" dirty="0"/>
              <a:t>Behavior</a:t>
            </a:r>
            <a:endParaRPr lang="en-US" dirty="0"/>
          </a:p>
        </p:txBody>
      </p:sp>
      <p:sp>
        <p:nvSpPr>
          <p:cNvPr id="3" name="Content Placeholder 2">
            <a:extLst>
              <a:ext uri="{FF2B5EF4-FFF2-40B4-BE49-F238E27FC236}">
                <a16:creationId xmlns:a16="http://schemas.microsoft.com/office/drawing/2014/main" id="{335833A3-0506-7331-293E-9F0350A8FFB3}"/>
              </a:ext>
            </a:extLst>
          </p:cNvPr>
          <p:cNvSpPr>
            <a:spLocks noGrp="1"/>
          </p:cNvSpPr>
          <p:nvPr>
            <p:ph idx="1"/>
          </p:nvPr>
        </p:nvSpPr>
        <p:spPr/>
        <p:txBody>
          <a:bodyPr/>
          <a:lstStyle/>
          <a:p>
            <a:pPr marL="0" indent="0">
              <a:buNone/>
            </a:pPr>
            <a:endParaRPr lang="en-US" dirty="0"/>
          </a:p>
        </p:txBody>
      </p:sp>
      <p:pic>
        <p:nvPicPr>
          <p:cNvPr id="5122" name="Picture 2" descr="How to Break Through a Crossroad in Life | Maximizing Human Potential in  Business and Life | Sharon Spano, Ph.D.">
            <a:extLst>
              <a:ext uri="{FF2B5EF4-FFF2-40B4-BE49-F238E27FC236}">
                <a16:creationId xmlns:a16="http://schemas.microsoft.com/office/drawing/2014/main" id="{A8545D24-C96D-B8BD-715C-D188BF281D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6604" y="1825625"/>
            <a:ext cx="7366958" cy="4929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077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3A28C-36CA-BC9B-5BDF-0079A8C5D19D}"/>
              </a:ext>
            </a:extLst>
          </p:cNvPr>
          <p:cNvSpPr>
            <a:spLocks noGrp="1"/>
          </p:cNvSpPr>
          <p:nvPr>
            <p:ph type="title"/>
          </p:nvPr>
        </p:nvSpPr>
        <p:spPr>
          <a:xfrm>
            <a:off x="458638" y="0"/>
            <a:ext cx="10515600" cy="1325563"/>
          </a:xfrm>
        </p:spPr>
        <p:txBody>
          <a:bodyPr/>
          <a:lstStyle/>
          <a:p>
            <a:pPr algn="ctr"/>
            <a:r>
              <a:rPr lang="en-US" b="1" dirty="0"/>
              <a:t> Late 1990’s, Vision and Innovation  </a:t>
            </a:r>
          </a:p>
        </p:txBody>
      </p:sp>
      <p:sp>
        <p:nvSpPr>
          <p:cNvPr id="3" name="Content Placeholder 2">
            <a:extLst>
              <a:ext uri="{FF2B5EF4-FFF2-40B4-BE49-F238E27FC236}">
                <a16:creationId xmlns:a16="http://schemas.microsoft.com/office/drawing/2014/main" id="{EE6935E2-054D-1805-42A8-4BDDF8887160}"/>
              </a:ext>
            </a:extLst>
          </p:cNvPr>
          <p:cNvSpPr>
            <a:spLocks noGrp="1"/>
          </p:cNvSpPr>
          <p:nvPr>
            <p:ph idx="1"/>
          </p:nvPr>
        </p:nvSpPr>
        <p:spPr>
          <a:xfrm>
            <a:off x="0" y="834450"/>
            <a:ext cx="12192000" cy="5308600"/>
          </a:xfrm>
        </p:spPr>
        <p:txBody>
          <a:bodyPr>
            <a:normAutofit fontScale="85000" lnSpcReduction="20000"/>
          </a:bodyPr>
          <a:lstStyle/>
          <a:p>
            <a:pPr marL="0" indent="0">
              <a:lnSpc>
                <a:spcPct val="120000"/>
              </a:lnSpc>
              <a:buNone/>
            </a:pPr>
            <a:r>
              <a:rPr lang="en-US" dirty="0"/>
              <a:t>1. Admits gang membership or association. </a:t>
            </a:r>
          </a:p>
          <a:p>
            <a:pPr marL="0" indent="0">
              <a:lnSpc>
                <a:spcPct val="120000"/>
              </a:lnSpc>
              <a:buNone/>
            </a:pPr>
            <a:r>
              <a:rPr lang="en-US" dirty="0"/>
              <a:t>2. Is observed to associate on a regular basis with known gang members. </a:t>
            </a:r>
          </a:p>
          <a:p>
            <a:pPr marL="0" indent="0">
              <a:lnSpc>
                <a:spcPct val="120000"/>
              </a:lnSpc>
              <a:buNone/>
            </a:pPr>
            <a:r>
              <a:rPr lang="en-US" dirty="0"/>
              <a:t>3. Has tattoos indicating gang membership. </a:t>
            </a:r>
          </a:p>
          <a:p>
            <a:pPr marL="0" indent="0">
              <a:lnSpc>
                <a:spcPct val="120000"/>
              </a:lnSpc>
              <a:buNone/>
            </a:pPr>
            <a:r>
              <a:rPr lang="en-US" dirty="0"/>
              <a:t>4. Wears gang symbols to identify with a specific gang. </a:t>
            </a:r>
          </a:p>
          <a:p>
            <a:pPr marL="0" indent="0">
              <a:lnSpc>
                <a:spcPct val="120000"/>
              </a:lnSpc>
              <a:buNone/>
            </a:pPr>
            <a:r>
              <a:rPr lang="en-US" dirty="0"/>
              <a:t>5. Is in a photograph with known gang members and/or using gang-related hand signs. </a:t>
            </a:r>
          </a:p>
          <a:p>
            <a:pPr marL="0" indent="0">
              <a:lnSpc>
                <a:spcPct val="120000"/>
              </a:lnSpc>
              <a:buNone/>
            </a:pPr>
            <a:r>
              <a:rPr lang="en-US" dirty="0"/>
              <a:t>6. Name is on a gang document, hit list, or gang related graffiti. </a:t>
            </a:r>
          </a:p>
          <a:p>
            <a:pPr marL="0" indent="0">
              <a:lnSpc>
                <a:spcPct val="120000"/>
              </a:lnSpc>
              <a:buNone/>
            </a:pPr>
            <a:r>
              <a:rPr lang="en-US" dirty="0"/>
              <a:t>7. Is identified as a gang member by a reliable source. </a:t>
            </a:r>
          </a:p>
          <a:p>
            <a:pPr marL="0" indent="0">
              <a:lnSpc>
                <a:spcPct val="120000"/>
              </a:lnSpc>
              <a:buNone/>
            </a:pPr>
            <a:r>
              <a:rPr lang="en-US" dirty="0"/>
              <a:t>8. Arrested in the company of identified gang members or associates. </a:t>
            </a:r>
          </a:p>
          <a:p>
            <a:pPr marL="0" indent="0">
              <a:lnSpc>
                <a:spcPct val="120000"/>
              </a:lnSpc>
              <a:buNone/>
            </a:pPr>
            <a:r>
              <a:rPr lang="en-US" dirty="0"/>
              <a:t>9. Corresponds with known gang members or writes and/or receives correspondence about gang activities. </a:t>
            </a:r>
          </a:p>
          <a:p>
            <a:pPr marL="0" indent="0">
              <a:lnSpc>
                <a:spcPct val="120000"/>
              </a:lnSpc>
              <a:buNone/>
            </a:pPr>
            <a:r>
              <a:rPr lang="en-US" dirty="0"/>
              <a:t>10. Writes about gang (graffiti) on walls, books and paper.</a:t>
            </a:r>
          </a:p>
          <a:p>
            <a:pPr marL="514350" indent="-514350">
              <a:buAutoNum type="arabicPeriod"/>
            </a:pPr>
            <a:endParaRPr lang="en-US" dirty="0"/>
          </a:p>
        </p:txBody>
      </p:sp>
      <p:pic>
        <p:nvPicPr>
          <p:cNvPr id="4" name="Picture 3">
            <a:extLst>
              <a:ext uri="{FF2B5EF4-FFF2-40B4-BE49-F238E27FC236}">
                <a16:creationId xmlns:a16="http://schemas.microsoft.com/office/drawing/2014/main" id="{58CB9166-DEA1-E9CC-7A71-2CBCCFF874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143050"/>
            <a:ext cx="714950" cy="714950"/>
          </a:xfrm>
          <a:prstGeom prst="rect">
            <a:avLst/>
          </a:prstGeom>
        </p:spPr>
      </p:pic>
      <p:pic>
        <p:nvPicPr>
          <p:cNvPr id="5" name="Content Placeholder 3">
            <a:extLst>
              <a:ext uri="{FF2B5EF4-FFF2-40B4-BE49-F238E27FC236}">
                <a16:creationId xmlns:a16="http://schemas.microsoft.com/office/drawing/2014/main" id="{4A4C5529-2549-3543-54A3-043A87E989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0911" y="6277113"/>
            <a:ext cx="2791089" cy="580887"/>
          </a:xfrm>
          <a:prstGeom prst="rect">
            <a:avLst/>
          </a:prstGeom>
        </p:spPr>
      </p:pic>
      <p:pic>
        <p:nvPicPr>
          <p:cNvPr id="2050" name="Picture 2" descr="Gang Units - Gang Enforcement">
            <a:extLst>
              <a:ext uri="{FF2B5EF4-FFF2-40B4-BE49-F238E27FC236}">
                <a16:creationId xmlns:a16="http://schemas.microsoft.com/office/drawing/2014/main" id="{4ACB94B0-F208-72F1-27E7-D112BC36D4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0993" y="3203485"/>
            <a:ext cx="3268928" cy="14860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ehind the scenes with the gang strike force | MPR News">
            <a:extLst>
              <a:ext uri="{FF2B5EF4-FFF2-40B4-BE49-F238E27FC236}">
                <a16:creationId xmlns:a16="http://schemas.microsoft.com/office/drawing/2014/main" id="{77ED2B58-110A-9AFE-52C3-0199C707F4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00911" y="1054122"/>
            <a:ext cx="2466975" cy="185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768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3A28C-36CA-BC9B-5BDF-0079A8C5D19D}"/>
              </a:ext>
            </a:extLst>
          </p:cNvPr>
          <p:cNvSpPr>
            <a:spLocks noGrp="1"/>
          </p:cNvSpPr>
          <p:nvPr>
            <p:ph type="title"/>
          </p:nvPr>
        </p:nvSpPr>
        <p:spPr>
          <a:xfrm>
            <a:off x="542235" y="48246"/>
            <a:ext cx="10515600" cy="1325563"/>
          </a:xfrm>
        </p:spPr>
        <p:txBody>
          <a:bodyPr/>
          <a:lstStyle/>
          <a:p>
            <a:pPr algn="ctr"/>
            <a:r>
              <a:rPr lang="en-US" dirty="0"/>
              <a:t>    Behavior=  Awards</a:t>
            </a:r>
            <a:br>
              <a:rPr lang="en-US" dirty="0"/>
            </a:br>
            <a:endParaRPr lang="en-US" dirty="0"/>
          </a:p>
        </p:txBody>
      </p:sp>
      <p:pic>
        <p:nvPicPr>
          <p:cNvPr id="4" name="Picture 3">
            <a:extLst>
              <a:ext uri="{FF2B5EF4-FFF2-40B4-BE49-F238E27FC236}">
                <a16:creationId xmlns:a16="http://schemas.microsoft.com/office/drawing/2014/main" id="{58CB9166-DEA1-E9CC-7A71-2CBCCFF874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72157"/>
            <a:ext cx="1585843" cy="1585843"/>
          </a:xfrm>
          <a:prstGeom prst="rect">
            <a:avLst/>
          </a:prstGeom>
        </p:spPr>
      </p:pic>
      <p:pic>
        <p:nvPicPr>
          <p:cNvPr id="5" name="Content Placeholder 3">
            <a:extLst>
              <a:ext uri="{FF2B5EF4-FFF2-40B4-BE49-F238E27FC236}">
                <a16:creationId xmlns:a16="http://schemas.microsoft.com/office/drawing/2014/main" id="{4A4C5529-2549-3543-54A3-043A87E989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0911" y="6277113"/>
            <a:ext cx="2791089" cy="580887"/>
          </a:xfrm>
          <a:prstGeom prst="rect">
            <a:avLst/>
          </a:prstGeom>
        </p:spPr>
      </p:pic>
      <p:pic>
        <p:nvPicPr>
          <p:cNvPr id="9" name="Picture 8">
            <a:extLst>
              <a:ext uri="{FF2B5EF4-FFF2-40B4-BE49-F238E27FC236}">
                <a16:creationId xmlns:a16="http://schemas.microsoft.com/office/drawing/2014/main" id="{0B8273C3-0456-0842-34EF-D5EEE3F28CF1}"/>
              </a:ext>
            </a:extLst>
          </p:cNvPr>
          <p:cNvPicPr>
            <a:picLocks noChangeAspect="1"/>
          </p:cNvPicPr>
          <p:nvPr/>
        </p:nvPicPr>
        <p:blipFill rotWithShape="1">
          <a:blip r:embed="rId5">
            <a:extLst>
              <a:ext uri="{28A0092B-C50C-407E-A947-70E740481C1C}">
                <a14:useLocalDpi xmlns:a14="http://schemas.microsoft.com/office/drawing/2010/main" val="0"/>
              </a:ext>
            </a:extLst>
          </a:blip>
          <a:srcRect l="10314" t="12578" r="15723"/>
          <a:stretch/>
        </p:blipFill>
        <p:spPr>
          <a:xfrm>
            <a:off x="8291866" y="711027"/>
            <a:ext cx="3900134" cy="3457389"/>
          </a:xfrm>
          <a:prstGeom prst="rect">
            <a:avLst/>
          </a:prstGeom>
        </p:spPr>
      </p:pic>
      <p:pic>
        <p:nvPicPr>
          <p:cNvPr id="11" name="Picture 10">
            <a:extLst>
              <a:ext uri="{FF2B5EF4-FFF2-40B4-BE49-F238E27FC236}">
                <a16:creationId xmlns:a16="http://schemas.microsoft.com/office/drawing/2014/main" id="{ED6AED20-9510-5C20-E133-A4182765DE7A}"/>
              </a:ext>
            </a:extLst>
          </p:cNvPr>
          <p:cNvPicPr>
            <a:picLocks noChangeAspect="1"/>
          </p:cNvPicPr>
          <p:nvPr/>
        </p:nvPicPr>
        <p:blipFill rotWithShape="1">
          <a:blip r:embed="rId6">
            <a:extLst>
              <a:ext uri="{28A0092B-C50C-407E-A947-70E740481C1C}">
                <a14:useLocalDpi xmlns:a14="http://schemas.microsoft.com/office/drawing/2010/main" val="0"/>
              </a:ext>
            </a:extLst>
          </a:blip>
          <a:srcRect l="7296" r="14214" b="20168"/>
          <a:stretch/>
        </p:blipFill>
        <p:spPr>
          <a:xfrm rot="5400000">
            <a:off x="-396925" y="372861"/>
            <a:ext cx="3347047" cy="2553197"/>
          </a:xfrm>
          <a:prstGeom prst="rect">
            <a:avLst/>
          </a:prstGeom>
        </p:spPr>
      </p:pic>
      <p:pic>
        <p:nvPicPr>
          <p:cNvPr id="13" name="Picture 12">
            <a:extLst>
              <a:ext uri="{FF2B5EF4-FFF2-40B4-BE49-F238E27FC236}">
                <a16:creationId xmlns:a16="http://schemas.microsoft.com/office/drawing/2014/main" id="{CBB03B12-CC5C-A282-3E8A-91D6B9E61FCB}"/>
              </a:ext>
            </a:extLst>
          </p:cNvPr>
          <p:cNvPicPr>
            <a:picLocks noChangeAspect="1"/>
          </p:cNvPicPr>
          <p:nvPr/>
        </p:nvPicPr>
        <p:blipFill rotWithShape="1">
          <a:blip r:embed="rId7">
            <a:extLst>
              <a:ext uri="{28A0092B-C50C-407E-A947-70E740481C1C}">
                <a14:useLocalDpi xmlns:a14="http://schemas.microsoft.com/office/drawing/2010/main" val="0"/>
              </a:ext>
            </a:extLst>
          </a:blip>
          <a:srcRect l="32960" t="29685" r="9686" b="12956"/>
          <a:stretch/>
        </p:blipFill>
        <p:spPr>
          <a:xfrm>
            <a:off x="5833499" y="4143245"/>
            <a:ext cx="3306062" cy="2479777"/>
          </a:xfrm>
          <a:prstGeom prst="rect">
            <a:avLst/>
          </a:prstGeom>
        </p:spPr>
      </p:pic>
      <p:pic>
        <p:nvPicPr>
          <p:cNvPr id="19" name="Picture 18">
            <a:extLst>
              <a:ext uri="{FF2B5EF4-FFF2-40B4-BE49-F238E27FC236}">
                <a16:creationId xmlns:a16="http://schemas.microsoft.com/office/drawing/2014/main" id="{9183D102-0DF0-A32D-9FD2-DFEA13CAB708}"/>
              </a:ext>
            </a:extLst>
          </p:cNvPr>
          <p:cNvPicPr>
            <a:picLocks noChangeAspect="1"/>
          </p:cNvPicPr>
          <p:nvPr/>
        </p:nvPicPr>
        <p:blipFill rotWithShape="1">
          <a:blip r:embed="rId8">
            <a:extLst>
              <a:ext uri="{28A0092B-C50C-407E-A947-70E740481C1C}">
                <a14:useLocalDpi xmlns:a14="http://schemas.microsoft.com/office/drawing/2010/main" val="0"/>
              </a:ext>
            </a:extLst>
          </a:blip>
          <a:srcRect l="5587" t="9249" r="5409" b="-1063"/>
          <a:stretch/>
        </p:blipFill>
        <p:spPr>
          <a:xfrm rot="5400000">
            <a:off x="2499865" y="1202481"/>
            <a:ext cx="4055007" cy="3137263"/>
          </a:xfrm>
          <a:prstGeom prst="rect">
            <a:avLst/>
          </a:prstGeom>
        </p:spPr>
      </p:pic>
      <p:sp>
        <p:nvSpPr>
          <p:cNvPr id="21" name="Content Placeholder 20">
            <a:extLst>
              <a:ext uri="{FF2B5EF4-FFF2-40B4-BE49-F238E27FC236}">
                <a16:creationId xmlns:a16="http://schemas.microsoft.com/office/drawing/2014/main" id="{C2BBFDF0-B479-A3BB-EBD6-515BFC9C58C5}"/>
              </a:ext>
            </a:extLst>
          </p:cNvPr>
          <p:cNvSpPr>
            <a:spLocks noGrp="1"/>
          </p:cNvSpPr>
          <p:nvPr>
            <p:ph idx="1"/>
          </p:nvPr>
        </p:nvSpPr>
        <p:spPr>
          <a:xfrm>
            <a:off x="792921" y="7444039"/>
            <a:ext cx="1864015" cy="45719"/>
          </a:xfrm>
        </p:spPr>
        <p:txBody>
          <a:bodyPr>
            <a:normAutofit fontScale="25000" lnSpcReduction="20000"/>
          </a:bodyPr>
          <a:lstStyle/>
          <a:p>
            <a:endParaRPr lang="en-US" dirty="0"/>
          </a:p>
        </p:txBody>
      </p:sp>
    </p:spTree>
    <p:extLst>
      <p:ext uri="{BB962C8B-B14F-4D97-AF65-F5344CB8AC3E}">
        <p14:creationId xmlns:p14="http://schemas.microsoft.com/office/powerpoint/2010/main" val="2192894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3A28C-36CA-BC9B-5BDF-0079A8C5D19D}"/>
              </a:ext>
            </a:extLst>
          </p:cNvPr>
          <p:cNvSpPr>
            <a:spLocks noGrp="1"/>
          </p:cNvSpPr>
          <p:nvPr>
            <p:ph type="title"/>
          </p:nvPr>
        </p:nvSpPr>
        <p:spPr>
          <a:xfrm>
            <a:off x="542235" y="48246"/>
            <a:ext cx="10515600" cy="1325563"/>
          </a:xfrm>
        </p:spPr>
        <p:txBody>
          <a:bodyPr/>
          <a:lstStyle/>
          <a:p>
            <a:r>
              <a:rPr lang="en-US" b="1" dirty="0"/>
              <a:t>Milestone:  1998  Diving Deep into EBP</a:t>
            </a:r>
          </a:p>
        </p:txBody>
      </p:sp>
      <p:pic>
        <p:nvPicPr>
          <p:cNvPr id="4" name="Picture 3">
            <a:extLst>
              <a:ext uri="{FF2B5EF4-FFF2-40B4-BE49-F238E27FC236}">
                <a16:creationId xmlns:a16="http://schemas.microsoft.com/office/drawing/2014/main" id="{58CB9166-DEA1-E9CC-7A71-2CBCCFF874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72157"/>
            <a:ext cx="1585843" cy="1585843"/>
          </a:xfrm>
          <a:prstGeom prst="rect">
            <a:avLst/>
          </a:prstGeom>
        </p:spPr>
      </p:pic>
      <p:pic>
        <p:nvPicPr>
          <p:cNvPr id="5" name="Content Placeholder 3">
            <a:extLst>
              <a:ext uri="{FF2B5EF4-FFF2-40B4-BE49-F238E27FC236}">
                <a16:creationId xmlns:a16="http://schemas.microsoft.com/office/drawing/2014/main" id="{4A4C5529-2549-3543-54A3-043A87E989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0911" y="6277113"/>
            <a:ext cx="2791089" cy="580887"/>
          </a:xfrm>
          <a:prstGeom prst="rect">
            <a:avLst/>
          </a:prstGeom>
        </p:spPr>
      </p:pic>
      <p:sp>
        <p:nvSpPr>
          <p:cNvPr id="8" name="AutoShape 6" descr="The Psychology of Criminal Conduct">
            <a:extLst>
              <a:ext uri="{FF2B5EF4-FFF2-40B4-BE49-F238E27FC236}">
                <a16:creationId xmlns:a16="http://schemas.microsoft.com/office/drawing/2014/main" id="{2A178E1E-61C6-4414-EDFD-92E868B034C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6" name="Picture 8" descr="The Psychology of Criminal Conduct">
            <a:extLst>
              <a:ext uri="{FF2B5EF4-FFF2-40B4-BE49-F238E27FC236}">
                <a16:creationId xmlns:a16="http://schemas.microsoft.com/office/drawing/2014/main" id="{106A9055-8C46-10F7-C2C6-D43B172BC088}"/>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389135" y="1184227"/>
            <a:ext cx="2722459" cy="3411602"/>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Spot, the Dog &amp; Cognitive Behavioral Model: Understanding and applying it  to change agent work Guy Bourgon, Ph.D., C. Psych. Cog Summit: Track 1  Minnesota. - ppt download">
            <a:extLst>
              <a:ext uri="{FF2B5EF4-FFF2-40B4-BE49-F238E27FC236}">
                <a16:creationId xmlns:a16="http://schemas.microsoft.com/office/drawing/2014/main" id="{DD18741A-2B35-A23C-DEAD-0D697B8AE0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2196" y="1160541"/>
            <a:ext cx="4538398" cy="3399418"/>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Untitled">
            <a:extLst>
              <a:ext uri="{FF2B5EF4-FFF2-40B4-BE49-F238E27FC236}">
                <a16:creationId xmlns:a16="http://schemas.microsoft.com/office/drawing/2014/main" id="{A24126D1-BB01-B68B-4DD0-C3A6D112A9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7334" y="972824"/>
            <a:ext cx="3279122" cy="2456176"/>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Why Does Housing Matter with the Justice Involved Population? - ppt download">
            <a:extLst>
              <a:ext uri="{FF2B5EF4-FFF2-40B4-BE49-F238E27FC236}">
                <a16:creationId xmlns:a16="http://schemas.microsoft.com/office/drawing/2014/main" id="{27ABCD5A-4F4D-6FC7-3950-9F8A0908AA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39654" y="3817280"/>
            <a:ext cx="3884672" cy="2909754"/>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Federal Probation Journal: September 2011">
            <a:extLst>
              <a:ext uri="{FF2B5EF4-FFF2-40B4-BE49-F238E27FC236}">
                <a16:creationId xmlns:a16="http://schemas.microsoft.com/office/drawing/2014/main" id="{1378447D-7E45-C495-0EF5-3F6107BC6D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7319" y="4708294"/>
            <a:ext cx="3343275"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989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33BD1-732F-5B33-35EC-F42536CD3EA1}"/>
              </a:ext>
            </a:extLst>
          </p:cNvPr>
          <p:cNvSpPr>
            <a:spLocks noGrp="1"/>
          </p:cNvSpPr>
          <p:nvPr>
            <p:ph type="title"/>
          </p:nvPr>
        </p:nvSpPr>
        <p:spPr/>
        <p:txBody>
          <a:bodyPr/>
          <a:lstStyle/>
          <a:p>
            <a:pPr algn="ctr"/>
            <a:r>
              <a:rPr lang="en-US" b="1" dirty="0"/>
              <a:t>Evolving Variables…What's the Outcome?</a:t>
            </a:r>
            <a:br>
              <a:rPr lang="en-US" b="1" dirty="0"/>
            </a:br>
            <a:r>
              <a:rPr lang="en-US" b="1" dirty="0"/>
              <a:t>HC + SC + Identity=???</a:t>
            </a:r>
          </a:p>
        </p:txBody>
      </p:sp>
      <p:sp>
        <p:nvSpPr>
          <p:cNvPr id="3" name="Content Placeholder 2">
            <a:extLst>
              <a:ext uri="{FF2B5EF4-FFF2-40B4-BE49-F238E27FC236}">
                <a16:creationId xmlns:a16="http://schemas.microsoft.com/office/drawing/2014/main" id="{335833A3-0506-7331-293E-9F0350A8FFB3}"/>
              </a:ext>
            </a:extLst>
          </p:cNvPr>
          <p:cNvSpPr>
            <a:spLocks noGrp="1"/>
          </p:cNvSpPr>
          <p:nvPr>
            <p:ph idx="1"/>
          </p:nvPr>
        </p:nvSpPr>
        <p:spPr>
          <a:xfrm>
            <a:off x="130833" y="1250921"/>
            <a:ext cx="11888638" cy="5257889"/>
          </a:xfrm>
        </p:spPr>
        <p:txBody>
          <a:bodyPr>
            <a:normAutofit/>
          </a:bodyPr>
          <a:lstStyle/>
          <a:p>
            <a:pPr marL="0" indent="0" algn="l">
              <a:buNone/>
            </a:pPr>
            <a:r>
              <a:rPr lang="en-US" dirty="0"/>
              <a:t>   </a:t>
            </a:r>
          </a:p>
          <a:p>
            <a:pPr algn="l"/>
            <a:endParaRPr lang="en-US" dirty="0"/>
          </a:p>
          <a:p>
            <a:pPr marL="0" indent="0" algn="l">
              <a:buNone/>
            </a:pPr>
            <a:r>
              <a:rPr lang="en-US" dirty="0"/>
              <a:t> </a:t>
            </a:r>
          </a:p>
          <a:p>
            <a:pPr algn="l"/>
            <a:endParaRPr lang="en-US" dirty="0"/>
          </a:p>
          <a:p>
            <a:pPr marL="0" indent="0" algn="l">
              <a:buNone/>
            </a:pPr>
            <a:r>
              <a:rPr lang="en-US" dirty="0"/>
              <a:t>    </a:t>
            </a:r>
          </a:p>
          <a:p>
            <a:endParaRPr lang="en-US" dirty="0"/>
          </a:p>
        </p:txBody>
      </p:sp>
      <p:pic>
        <p:nvPicPr>
          <p:cNvPr id="8196" name="Picture 4" descr="How to do a Research Project: 6 Steps | Top Universities">
            <a:extLst>
              <a:ext uri="{FF2B5EF4-FFF2-40B4-BE49-F238E27FC236}">
                <a16:creationId xmlns:a16="http://schemas.microsoft.com/office/drawing/2014/main" id="{D3D8245F-0F60-9F02-EEDE-E0A06851A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046" y="1866102"/>
            <a:ext cx="4564055" cy="211606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Training Images - Free Download on Freepik">
            <a:extLst>
              <a:ext uri="{FF2B5EF4-FFF2-40B4-BE49-F238E27FC236}">
                <a16:creationId xmlns:a16="http://schemas.microsoft.com/office/drawing/2014/main" id="{BD9F91E9-D604-B491-817E-674BA088F0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9454" y="2340050"/>
            <a:ext cx="4687169" cy="307963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ow To Create Agents Of Change | Ferguson Values">
            <a:extLst>
              <a:ext uri="{FF2B5EF4-FFF2-40B4-BE49-F238E27FC236}">
                <a16:creationId xmlns:a16="http://schemas.microsoft.com/office/drawing/2014/main" id="{3F26F8AC-3688-0C75-B0CE-24029FAE60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971" y="4394289"/>
            <a:ext cx="6376346" cy="211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120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3A28C-36CA-BC9B-5BDF-0079A8C5D19D}"/>
              </a:ext>
            </a:extLst>
          </p:cNvPr>
          <p:cNvSpPr>
            <a:spLocks noGrp="1"/>
          </p:cNvSpPr>
          <p:nvPr>
            <p:ph type="title"/>
          </p:nvPr>
        </p:nvSpPr>
        <p:spPr>
          <a:xfrm>
            <a:off x="0" y="365125"/>
            <a:ext cx="12192000" cy="1325563"/>
          </a:xfrm>
        </p:spPr>
        <p:txBody>
          <a:bodyPr/>
          <a:lstStyle/>
          <a:p>
            <a:pPr algn="ctr"/>
            <a:r>
              <a:rPr lang="en-US" dirty="0"/>
              <a:t>2012’s  Vision and Innovation</a:t>
            </a:r>
            <a:br>
              <a:rPr lang="en-US" dirty="0"/>
            </a:br>
            <a:r>
              <a:rPr lang="en-US" i="1" dirty="0"/>
              <a:t>The Road From Crime </a:t>
            </a:r>
            <a:r>
              <a:rPr lang="en-US" dirty="0"/>
              <a:t>   </a:t>
            </a:r>
          </a:p>
        </p:txBody>
      </p:sp>
      <p:pic>
        <p:nvPicPr>
          <p:cNvPr id="4" name="Picture 3">
            <a:extLst>
              <a:ext uri="{FF2B5EF4-FFF2-40B4-BE49-F238E27FC236}">
                <a16:creationId xmlns:a16="http://schemas.microsoft.com/office/drawing/2014/main" id="{58CB9166-DEA1-E9CC-7A71-2CBCCFF874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72157"/>
            <a:ext cx="1585843" cy="1585843"/>
          </a:xfrm>
          <a:prstGeom prst="rect">
            <a:avLst/>
          </a:prstGeom>
        </p:spPr>
      </p:pic>
      <p:pic>
        <p:nvPicPr>
          <p:cNvPr id="5" name="Content Placeholder 3">
            <a:extLst>
              <a:ext uri="{FF2B5EF4-FFF2-40B4-BE49-F238E27FC236}">
                <a16:creationId xmlns:a16="http://schemas.microsoft.com/office/drawing/2014/main" id="{4A4C5529-2549-3543-54A3-043A87E989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0911" y="6277113"/>
            <a:ext cx="2791089" cy="580887"/>
          </a:xfrm>
          <a:prstGeom prst="rect">
            <a:avLst/>
          </a:prstGeom>
        </p:spPr>
      </p:pic>
      <p:pic>
        <p:nvPicPr>
          <p:cNvPr id="2054" name="Picture 6" descr="Fergus MCNEILL | University of Glasgow, Glasgow | UofG | Research profile">
            <a:extLst>
              <a:ext uri="{FF2B5EF4-FFF2-40B4-BE49-F238E27FC236}">
                <a16:creationId xmlns:a16="http://schemas.microsoft.com/office/drawing/2014/main" id="{F9C22ACE-8D90-D3D2-FCAA-E05D744DEF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584" y="1756691"/>
            <a:ext cx="3344617" cy="3344617"/>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The Road from Crime (film)">
            <a:extLst>
              <a:ext uri="{FF2B5EF4-FFF2-40B4-BE49-F238E27FC236}">
                <a16:creationId xmlns:a16="http://schemas.microsoft.com/office/drawing/2014/main" id="{874F07D1-04D2-146A-D170-46DEDA178A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6726" y="2070992"/>
            <a:ext cx="3810469" cy="204221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News | 09/07/21 Shadd Maruna elected President of ASC | School of Social  Sciences, Education and Social Work | Queen's University Belfast">
            <a:extLst>
              <a:ext uri="{FF2B5EF4-FFF2-40B4-BE49-F238E27FC236}">
                <a16:creationId xmlns:a16="http://schemas.microsoft.com/office/drawing/2014/main" id="{37C0F2B6-A5B3-CC8B-D927-B11E4ED10463}"/>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7989721" y="1940081"/>
            <a:ext cx="3947944" cy="3965569"/>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Download Free Documentaries Films - Colaboratory">
            <a:extLst>
              <a:ext uri="{FF2B5EF4-FFF2-40B4-BE49-F238E27FC236}">
                <a16:creationId xmlns:a16="http://schemas.microsoft.com/office/drawing/2014/main" id="{B9389576-8617-8D41-5236-F4BAA5DCB5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03650" y="5084502"/>
            <a:ext cx="4379454" cy="1642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661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3A28C-36CA-BC9B-5BDF-0079A8C5D19D}"/>
              </a:ext>
            </a:extLst>
          </p:cNvPr>
          <p:cNvSpPr>
            <a:spLocks noGrp="1"/>
          </p:cNvSpPr>
          <p:nvPr>
            <p:ph type="title"/>
          </p:nvPr>
        </p:nvSpPr>
        <p:spPr>
          <a:xfrm>
            <a:off x="0" y="48246"/>
            <a:ext cx="12192000" cy="1325563"/>
          </a:xfrm>
        </p:spPr>
        <p:txBody>
          <a:bodyPr>
            <a:normAutofit fontScale="90000"/>
          </a:bodyPr>
          <a:lstStyle/>
          <a:p>
            <a:r>
              <a:rPr lang="en-US" dirty="0"/>
              <a:t>  Behavior=  The Culmination of Evolution-&gt;The ESP Model. </a:t>
            </a:r>
            <a:br>
              <a:rPr lang="en-US" dirty="0"/>
            </a:br>
            <a:endParaRPr lang="en-US" dirty="0"/>
          </a:p>
        </p:txBody>
      </p:sp>
      <p:pic>
        <p:nvPicPr>
          <p:cNvPr id="7" name="Content Placeholder 6">
            <a:extLst>
              <a:ext uri="{FF2B5EF4-FFF2-40B4-BE49-F238E27FC236}">
                <a16:creationId xmlns:a16="http://schemas.microsoft.com/office/drawing/2014/main" id="{8CC36144-4035-3139-BA8B-343D849A3A3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1882" y="798358"/>
            <a:ext cx="3602831" cy="4803775"/>
          </a:xfrm>
        </p:spPr>
      </p:pic>
      <p:pic>
        <p:nvPicPr>
          <p:cNvPr id="4" name="Picture 3">
            <a:extLst>
              <a:ext uri="{FF2B5EF4-FFF2-40B4-BE49-F238E27FC236}">
                <a16:creationId xmlns:a16="http://schemas.microsoft.com/office/drawing/2014/main" id="{58CB9166-DEA1-E9CC-7A71-2CBCCFF874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72157"/>
            <a:ext cx="1585843" cy="1585843"/>
          </a:xfrm>
          <a:prstGeom prst="rect">
            <a:avLst/>
          </a:prstGeom>
        </p:spPr>
      </p:pic>
      <p:pic>
        <p:nvPicPr>
          <p:cNvPr id="5" name="Content Placeholder 3">
            <a:extLst>
              <a:ext uri="{FF2B5EF4-FFF2-40B4-BE49-F238E27FC236}">
                <a16:creationId xmlns:a16="http://schemas.microsoft.com/office/drawing/2014/main" id="{4A4C5529-2549-3543-54A3-043A87E989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0911" y="6277113"/>
            <a:ext cx="2791089" cy="580887"/>
          </a:xfrm>
          <a:prstGeom prst="rect">
            <a:avLst/>
          </a:prstGeom>
        </p:spPr>
      </p:pic>
      <p:pic>
        <p:nvPicPr>
          <p:cNvPr id="11" name="Picture 10">
            <a:extLst>
              <a:ext uri="{FF2B5EF4-FFF2-40B4-BE49-F238E27FC236}">
                <a16:creationId xmlns:a16="http://schemas.microsoft.com/office/drawing/2014/main" id="{A79D003C-6AE8-79DF-C3E6-D32398F327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7111" y="711027"/>
            <a:ext cx="4128353" cy="5921182"/>
          </a:xfrm>
          <a:prstGeom prst="rect">
            <a:avLst/>
          </a:prstGeom>
        </p:spPr>
      </p:pic>
      <p:sp>
        <p:nvSpPr>
          <p:cNvPr id="12" name="TextBox 11">
            <a:extLst>
              <a:ext uri="{FF2B5EF4-FFF2-40B4-BE49-F238E27FC236}">
                <a16:creationId xmlns:a16="http://schemas.microsoft.com/office/drawing/2014/main" id="{A46473C5-70BF-164B-01E4-192E8944E6C0}"/>
              </a:ext>
            </a:extLst>
          </p:cNvPr>
          <p:cNvSpPr txBox="1"/>
          <p:nvPr/>
        </p:nvSpPr>
        <p:spPr>
          <a:xfrm>
            <a:off x="8575464" y="2921244"/>
            <a:ext cx="3457870" cy="461665"/>
          </a:xfrm>
          <a:prstGeom prst="rect">
            <a:avLst/>
          </a:prstGeom>
          <a:noFill/>
        </p:spPr>
        <p:txBody>
          <a:bodyPr wrap="none" rtlCol="0">
            <a:spAutoFit/>
          </a:bodyPr>
          <a:lstStyle/>
          <a:p>
            <a:r>
              <a:rPr lang="en-US" sz="2400" b="1" dirty="0"/>
              <a:t>Our ESP Practice model!!!</a:t>
            </a:r>
          </a:p>
        </p:txBody>
      </p:sp>
      <p:sp>
        <p:nvSpPr>
          <p:cNvPr id="13" name="Arrow: Left 12">
            <a:extLst>
              <a:ext uri="{FF2B5EF4-FFF2-40B4-BE49-F238E27FC236}">
                <a16:creationId xmlns:a16="http://schemas.microsoft.com/office/drawing/2014/main" id="{93D56DD8-B0B7-1075-0543-5F0B934175D4}"/>
              </a:ext>
            </a:extLst>
          </p:cNvPr>
          <p:cNvSpPr/>
          <p:nvPr/>
        </p:nvSpPr>
        <p:spPr>
          <a:xfrm>
            <a:off x="8780008" y="2390219"/>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Left 15">
            <a:extLst>
              <a:ext uri="{FF2B5EF4-FFF2-40B4-BE49-F238E27FC236}">
                <a16:creationId xmlns:a16="http://schemas.microsoft.com/office/drawing/2014/main" id="{43819779-D1B8-4675-B468-2267F9C7F395}"/>
              </a:ext>
            </a:extLst>
          </p:cNvPr>
          <p:cNvSpPr/>
          <p:nvPr/>
        </p:nvSpPr>
        <p:spPr>
          <a:xfrm>
            <a:off x="8911707" y="3429302"/>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Fireworks">
            <a:extLst>
              <a:ext uri="{FF2B5EF4-FFF2-40B4-BE49-F238E27FC236}">
                <a16:creationId xmlns:a16="http://schemas.microsoft.com/office/drawing/2014/main" id="{C61F80BC-2C25-28AA-8F25-60859344160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29869" y="519341"/>
            <a:ext cx="1909602" cy="1909602"/>
          </a:xfrm>
          <a:prstGeom prst="rect">
            <a:avLst/>
          </a:prstGeom>
        </p:spPr>
      </p:pic>
      <p:pic>
        <p:nvPicPr>
          <p:cNvPr id="24" name="Graphic 23" descr="Champagne glasses">
            <a:extLst>
              <a:ext uri="{FF2B5EF4-FFF2-40B4-BE49-F238E27FC236}">
                <a16:creationId xmlns:a16="http://schemas.microsoft.com/office/drawing/2014/main" id="{C562B36D-4486-D136-7F17-1226E1CB494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24810" y="4351620"/>
            <a:ext cx="1641144" cy="1641144"/>
          </a:xfrm>
          <a:prstGeom prst="rect">
            <a:avLst/>
          </a:prstGeom>
        </p:spPr>
      </p:pic>
    </p:spTree>
    <p:extLst>
      <p:ext uri="{BB962C8B-B14F-4D97-AF65-F5344CB8AC3E}">
        <p14:creationId xmlns:p14="http://schemas.microsoft.com/office/powerpoint/2010/main" val="2490479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59337-EC4D-3787-9C59-7FDA29593510}"/>
              </a:ext>
            </a:extLst>
          </p:cNvPr>
          <p:cNvSpPr>
            <a:spLocks noGrp="1"/>
          </p:cNvSpPr>
          <p:nvPr>
            <p:ph type="title"/>
          </p:nvPr>
        </p:nvSpPr>
        <p:spPr/>
        <p:txBody>
          <a:bodyPr/>
          <a:lstStyle/>
          <a:p>
            <a:pPr algn="ctr"/>
            <a:r>
              <a:rPr lang="en-US" b="1" dirty="0"/>
              <a:t>Bridging Continents, Unveiling Journeys</a:t>
            </a:r>
          </a:p>
        </p:txBody>
      </p:sp>
      <p:pic>
        <p:nvPicPr>
          <p:cNvPr id="3078" name="Picture 6" descr="What is Social Capital and How To Train Employees to Work Better in Groups?  : John Mattone Global, Inc.">
            <a:extLst>
              <a:ext uri="{FF2B5EF4-FFF2-40B4-BE49-F238E27FC236}">
                <a16:creationId xmlns:a16="http://schemas.microsoft.com/office/drawing/2014/main" id="{3BD25551-5FA6-5192-06BE-A57C4F3D8B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9152" y="1392532"/>
            <a:ext cx="4125043" cy="304565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What is human capital? Definition and meaning - Market Business News">
            <a:extLst>
              <a:ext uri="{FF2B5EF4-FFF2-40B4-BE49-F238E27FC236}">
                <a16:creationId xmlns:a16="http://schemas.microsoft.com/office/drawing/2014/main" id="{442F29DD-71D6-F31D-DAAD-4C88D37919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781" y="1439601"/>
            <a:ext cx="3483812" cy="262294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dentity Transformation - Part 10">
            <a:extLst>
              <a:ext uri="{FF2B5EF4-FFF2-40B4-BE49-F238E27FC236}">
                <a16:creationId xmlns:a16="http://schemas.microsoft.com/office/drawing/2014/main" id="{34364A28-B85F-31FC-4378-3BED3608E1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6149" y="4036802"/>
            <a:ext cx="5079701" cy="285733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B70E02C4-C996-F6C6-D3CA-53AC82CB2DD1}"/>
              </a:ext>
            </a:extLst>
          </p:cNvPr>
          <p:cNvSpPr>
            <a:spLocks noGrp="1"/>
          </p:cNvSpPr>
          <p:nvPr>
            <p:ph idx="1"/>
          </p:nvPr>
        </p:nvSpPr>
        <p:spPr>
          <a:xfrm>
            <a:off x="1345720" y="5042886"/>
            <a:ext cx="7194431" cy="1134077"/>
          </a:xfrm>
        </p:spPr>
        <p:txBody>
          <a:bodyPr/>
          <a:lstStyle/>
          <a:p>
            <a:endParaRPr lang="en-US" dirty="0"/>
          </a:p>
        </p:txBody>
      </p:sp>
    </p:spTree>
    <p:extLst>
      <p:ext uri="{BB962C8B-B14F-4D97-AF65-F5344CB8AC3E}">
        <p14:creationId xmlns:p14="http://schemas.microsoft.com/office/powerpoint/2010/main" val="2579105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3A28C-36CA-BC9B-5BDF-0079A8C5D19D}"/>
              </a:ext>
            </a:extLst>
          </p:cNvPr>
          <p:cNvSpPr>
            <a:spLocks noGrp="1"/>
          </p:cNvSpPr>
          <p:nvPr>
            <p:ph type="title"/>
          </p:nvPr>
        </p:nvSpPr>
        <p:spPr>
          <a:xfrm>
            <a:off x="-39756" y="29990"/>
            <a:ext cx="12191999" cy="1325563"/>
          </a:xfrm>
        </p:spPr>
        <p:txBody>
          <a:bodyPr>
            <a:normAutofit fontScale="90000"/>
          </a:bodyPr>
          <a:lstStyle/>
          <a:p>
            <a:pPr algn="ctr"/>
            <a:r>
              <a:rPr lang="en-US" b="1" dirty="0"/>
              <a:t>Milestone February of 2020: </a:t>
            </a:r>
            <a:r>
              <a:rPr lang="en-US" b="1" i="1" dirty="0"/>
              <a:t>The Criminologist </a:t>
            </a:r>
            <a:r>
              <a:rPr lang="en-US" b="1" dirty="0"/>
              <a:t>podcast launch</a:t>
            </a:r>
            <a:br>
              <a:rPr lang="en-US" dirty="0"/>
            </a:br>
            <a:endParaRPr lang="en-US" sz="3600" dirty="0"/>
          </a:p>
        </p:txBody>
      </p:sp>
      <p:pic>
        <p:nvPicPr>
          <p:cNvPr id="7" name="Content Placeholder 6">
            <a:extLst>
              <a:ext uri="{FF2B5EF4-FFF2-40B4-BE49-F238E27FC236}">
                <a16:creationId xmlns:a16="http://schemas.microsoft.com/office/drawing/2014/main" id="{99600448-40F0-E99E-945D-29A50C67421A}"/>
              </a:ext>
            </a:extLst>
          </p:cNvPr>
          <p:cNvPicPr>
            <a:picLocks noGrp="1" noChangeAspect="1"/>
          </p:cNvPicPr>
          <p:nvPr>
            <p:ph idx="1"/>
          </p:nvPr>
        </p:nvPicPr>
        <p:blipFill>
          <a:blip r:embed="rId3"/>
          <a:stretch>
            <a:fillRect/>
          </a:stretch>
        </p:blipFill>
        <p:spPr>
          <a:xfrm>
            <a:off x="392862" y="1053800"/>
            <a:ext cx="5663381" cy="4247536"/>
          </a:xfrm>
        </p:spPr>
      </p:pic>
      <p:pic>
        <p:nvPicPr>
          <p:cNvPr id="4" name="Picture 3">
            <a:extLst>
              <a:ext uri="{FF2B5EF4-FFF2-40B4-BE49-F238E27FC236}">
                <a16:creationId xmlns:a16="http://schemas.microsoft.com/office/drawing/2014/main" id="{58CB9166-DEA1-E9CC-7A71-2CBCCFF874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72157"/>
            <a:ext cx="1585843" cy="1585843"/>
          </a:xfrm>
          <a:prstGeom prst="rect">
            <a:avLst/>
          </a:prstGeom>
        </p:spPr>
      </p:pic>
      <p:pic>
        <p:nvPicPr>
          <p:cNvPr id="5" name="Content Placeholder 3">
            <a:extLst>
              <a:ext uri="{FF2B5EF4-FFF2-40B4-BE49-F238E27FC236}">
                <a16:creationId xmlns:a16="http://schemas.microsoft.com/office/drawing/2014/main" id="{4A4C5529-2549-3543-54A3-043A87E989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0911" y="6277113"/>
            <a:ext cx="2791089" cy="580887"/>
          </a:xfrm>
          <a:prstGeom prst="rect">
            <a:avLst/>
          </a:prstGeom>
        </p:spPr>
      </p:pic>
      <p:pic>
        <p:nvPicPr>
          <p:cNvPr id="9" name="Picture 8">
            <a:extLst>
              <a:ext uri="{FF2B5EF4-FFF2-40B4-BE49-F238E27FC236}">
                <a16:creationId xmlns:a16="http://schemas.microsoft.com/office/drawing/2014/main" id="{8042C0EE-858A-2AE8-7FE1-F25E7C595D7B}"/>
              </a:ext>
            </a:extLst>
          </p:cNvPr>
          <p:cNvPicPr>
            <a:picLocks noChangeAspect="1"/>
          </p:cNvPicPr>
          <p:nvPr/>
        </p:nvPicPr>
        <p:blipFill>
          <a:blip r:embed="rId6"/>
          <a:stretch>
            <a:fillRect/>
          </a:stretch>
        </p:blipFill>
        <p:spPr>
          <a:xfrm>
            <a:off x="6289885" y="1217676"/>
            <a:ext cx="5628715" cy="4221537"/>
          </a:xfrm>
          <a:prstGeom prst="rect">
            <a:avLst/>
          </a:prstGeom>
        </p:spPr>
      </p:pic>
    </p:spTree>
    <p:extLst>
      <p:ext uri="{BB962C8B-B14F-4D97-AF65-F5344CB8AC3E}">
        <p14:creationId xmlns:p14="http://schemas.microsoft.com/office/powerpoint/2010/main" val="4149806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3A28C-36CA-BC9B-5BDF-0079A8C5D19D}"/>
              </a:ext>
            </a:extLst>
          </p:cNvPr>
          <p:cNvSpPr>
            <a:spLocks noGrp="1"/>
          </p:cNvSpPr>
          <p:nvPr>
            <p:ph type="title"/>
          </p:nvPr>
        </p:nvSpPr>
        <p:spPr>
          <a:xfrm>
            <a:off x="0" y="140072"/>
            <a:ext cx="12192000" cy="1325563"/>
          </a:xfrm>
        </p:spPr>
        <p:txBody>
          <a:bodyPr/>
          <a:lstStyle/>
          <a:p>
            <a:pPr algn="ctr"/>
            <a:r>
              <a:rPr lang="en-US" dirty="0"/>
              <a:t>2020’s Vision and Innovation </a:t>
            </a:r>
            <a:br>
              <a:rPr lang="en-US" dirty="0"/>
            </a:br>
            <a:r>
              <a:rPr lang="en-US" sz="2800" i="0" dirty="0">
                <a:effectLst/>
                <a:latin typeface="Söhne"/>
              </a:rPr>
              <a:t>Embracing the Digital Revolution</a:t>
            </a:r>
            <a:r>
              <a:rPr lang="en-US" sz="2800" dirty="0"/>
              <a:t>   </a:t>
            </a:r>
          </a:p>
        </p:txBody>
      </p:sp>
      <p:sp>
        <p:nvSpPr>
          <p:cNvPr id="3" name="Content Placeholder 2">
            <a:extLst>
              <a:ext uri="{FF2B5EF4-FFF2-40B4-BE49-F238E27FC236}">
                <a16:creationId xmlns:a16="http://schemas.microsoft.com/office/drawing/2014/main" id="{EE6935E2-054D-1805-42A8-4BDDF8887160}"/>
              </a:ext>
            </a:extLst>
          </p:cNvPr>
          <p:cNvSpPr>
            <a:spLocks noGrp="1"/>
          </p:cNvSpPr>
          <p:nvPr>
            <p:ph idx="1"/>
          </p:nvPr>
        </p:nvSpPr>
        <p:spPr>
          <a:xfrm>
            <a:off x="0" y="1202481"/>
            <a:ext cx="10972799" cy="4486275"/>
          </a:xfrm>
        </p:spPr>
        <p:txBody>
          <a:bodyPr/>
          <a:lstStyle/>
          <a:p>
            <a:r>
              <a:rPr lang="en-US" dirty="0"/>
              <a:t>  </a:t>
            </a:r>
          </a:p>
          <a:p>
            <a:endParaRPr lang="en-US" dirty="0"/>
          </a:p>
        </p:txBody>
      </p:sp>
      <p:pic>
        <p:nvPicPr>
          <p:cNvPr id="4" name="Picture 3">
            <a:extLst>
              <a:ext uri="{FF2B5EF4-FFF2-40B4-BE49-F238E27FC236}">
                <a16:creationId xmlns:a16="http://schemas.microsoft.com/office/drawing/2014/main" id="{58CB9166-DEA1-E9CC-7A71-2CBCCFF874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72157"/>
            <a:ext cx="1585843" cy="1585843"/>
          </a:xfrm>
          <a:prstGeom prst="rect">
            <a:avLst/>
          </a:prstGeom>
        </p:spPr>
      </p:pic>
      <p:pic>
        <p:nvPicPr>
          <p:cNvPr id="5" name="Content Placeholder 3">
            <a:extLst>
              <a:ext uri="{FF2B5EF4-FFF2-40B4-BE49-F238E27FC236}">
                <a16:creationId xmlns:a16="http://schemas.microsoft.com/office/drawing/2014/main" id="{4A4C5529-2549-3543-54A3-043A87E989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0911" y="6277113"/>
            <a:ext cx="2791089" cy="580887"/>
          </a:xfrm>
          <a:prstGeom prst="rect">
            <a:avLst/>
          </a:prstGeom>
        </p:spPr>
      </p:pic>
      <p:pic>
        <p:nvPicPr>
          <p:cNvPr id="10" name="Picture 9">
            <a:extLst>
              <a:ext uri="{FF2B5EF4-FFF2-40B4-BE49-F238E27FC236}">
                <a16:creationId xmlns:a16="http://schemas.microsoft.com/office/drawing/2014/main" id="{FE6E4F6C-458D-FC6A-08CE-3AAA81F6D331}"/>
              </a:ext>
            </a:extLst>
          </p:cNvPr>
          <p:cNvPicPr>
            <a:picLocks noChangeAspect="1"/>
          </p:cNvPicPr>
          <p:nvPr/>
        </p:nvPicPr>
        <p:blipFill>
          <a:blip r:embed="rId5"/>
          <a:stretch>
            <a:fillRect/>
          </a:stretch>
        </p:blipFill>
        <p:spPr>
          <a:xfrm>
            <a:off x="9108334" y="778339"/>
            <a:ext cx="2995480" cy="3038384"/>
          </a:xfrm>
          <a:prstGeom prst="rect">
            <a:avLst/>
          </a:prstGeom>
        </p:spPr>
      </p:pic>
      <p:pic>
        <p:nvPicPr>
          <p:cNvPr id="12" name="Picture 11">
            <a:extLst>
              <a:ext uri="{FF2B5EF4-FFF2-40B4-BE49-F238E27FC236}">
                <a16:creationId xmlns:a16="http://schemas.microsoft.com/office/drawing/2014/main" id="{52EA1D43-3207-073C-93BB-1EFBE97D5FD4}"/>
              </a:ext>
            </a:extLst>
          </p:cNvPr>
          <p:cNvPicPr>
            <a:picLocks noChangeAspect="1"/>
          </p:cNvPicPr>
          <p:nvPr/>
        </p:nvPicPr>
        <p:blipFill>
          <a:blip r:embed="rId6"/>
          <a:stretch>
            <a:fillRect/>
          </a:stretch>
        </p:blipFill>
        <p:spPr>
          <a:xfrm>
            <a:off x="0" y="1289128"/>
            <a:ext cx="3393539" cy="2702765"/>
          </a:xfrm>
          <a:prstGeom prst="rect">
            <a:avLst/>
          </a:prstGeom>
        </p:spPr>
      </p:pic>
      <p:pic>
        <p:nvPicPr>
          <p:cNvPr id="14" name="Picture 13">
            <a:extLst>
              <a:ext uri="{FF2B5EF4-FFF2-40B4-BE49-F238E27FC236}">
                <a16:creationId xmlns:a16="http://schemas.microsoft.com/office/drawing/2014/main" id="{3274F6EC-A125-1A48-B5DC-019EFE084537}"/>
              </a:ext>
            </a:extLst>
          </p:cNvPr>
          <p:cNvPicPr>
            <a:picLocks noChangeAspect="1"/>
          </p:cNvPicPr>
          <p:nvPr/>
        </p:nvPicPr>
        <p:blipFill>
          <a:blip r:embed="rId7"/>
          <a:stretch>
            <a:fillRect/>
          </a:stretch>
        </p:blipFill>
        <p:spPr>
          <a:xfrm>
            <a:off x="3564146" y="1759788"/>
            <a:ext cx="5494970" cy="4122449"/>
          </a:xfrm>
          <a:prstGeom prst="rect">
            <a:avLst/>
          </a:prstGeom>
        </p:spPr>
      </p:pic>
    </p:spTree>
    <p:extLst>
      <p:ext uri="{BB962C8B-B14F-4D97-AF65-F5344CB8AC3E}">
        <p14:creationId xmlns:p14="http://schemas.microsoft.com/office/powerpoint/2010/main" val="3862440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3A28C-36CA-BC9B-5BDF-0079A8C5D19D}"/>
              </a:ext>
            </a:extLst>
          </p:cNvPr>
          <p:cNvSpPr>
            <a:spLocks noGrp="1"/>
          </p:cNvSpPr>
          <p:nvPr>
            <p:ph type="title"/>
          </p:nvPr>
        </p:nvSpPr>
        <p:spPr>
          <a:xfrm>
            <a:off x="-39756" y="29990"/>
            <a:ext cx="12191999" cy="1325563"/>
          </a:xfrm>
        </p:spPr>
        <p:txBody>
          <a:bodyPr/>
          <a:lstStyle/>
          <a:p>
            <a:r>
              <a:rPr lang="en-US" b="1" dirty="0"/>
              <a:t> Behavior</a:t>
            </a:r>
            <a:r>
              <a:rPr lang="en-US" dirty="0"/>
              <a:t>:  </a:t>
            </a:r>
            <a:r>
              <a:rPr lang="en-US" i="0" dirty="0">
                <a:effectLst/>
                <a:latin typeface="Söhne"/>
              </a:rPr>
              <a:t>A Journey of Growth and Global Impact</a:t>
            </a:r>
            <a:endParaRPr lang="en-US" dirty="0"/>
          </a:p>
        </p:txBody>
      </p:sp>
      <p:sp>
        <p:nvSpPr>
          <p:cNvPr id="3" name="Content Placeholder 2">
            <a:extLst>
              <a:ext uri="{FF2B5EF4-FFF2-40B4-BE49-F238E27FC236}">
                <a16:creationId xmlns:a16="http://schemas.microsoft.com/office/drawing/2014/main" id="{EE6935E2-054D-1805-42A8-4BDDF8887160}"/>
              </a:ext>
            </a:extLst>
          </p:cNvPr>
          <p:cNvSpPr>
            <a:spLocks noGrp="1"/>
          </p:cNvSpPr>
          <p:nvPr>
            <p:ph idx="1"/>
          </p:nvPr>
        </p:nvSpPr>
        <p:spPr>
          <a:xfrm>
            <a:off x="39757" y="912278"/>
            <a:ext cx="6891880" cy="3710522"/>
          </a:xfrm>
        </p:spPr>
        <p:txBody>
          <a:bodyPr>
            <a:normAutofit/>
          </a:bodyPr>
          <a:lstStyle/>
          <a:p>
            <a:r>
              <a:rPr lang="en-US" dirty="0"/>
              <a:t>Add map?</a:t>
            </a:r>
          </a:p>
        </p:txBody>
      </p:sp>
      <p:pic>
        <p:nvPicPr>
          <p:cNvPr id="4" name="Picture 3">
            <a:extLst>
              <a:ext uri="{FF2B5EF4-FFF2-40B4-BE49-F238E27FC236}">
                <a16:creationId xmlns:a16="http://schemas.microsoft.com/office/drawing/2014/main" id="{58CB9166-DEA1-E9CC-7A71-2CBCCFF874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72157"/>
            <a:ext cx="1585843" cy="1585843"/>
          </a:xfrm>
          <a:prstGeom prst="rect">
            <a:avLst/>
          </a:prstGeom>
        </p:spPr>
      </p:pic>
      <p:pic>
        <p:nvPicPr>
          <p:cNvPr id="5" name="Content Placeholder 3">
            <a:extLst>
              <a:ext uri="{FF2B5EF4-FFF2-40B4-BE49-F238E27FC236}">
                <a16:creationId xmlns:a16="http://schemas.microsoft.com/office/drawing/2014/main" id="{4A4C5529-2549-3543-54A3-043A87E989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0911" y="6277113"/>
            <a:ext cx="2791089" cy="580887"/>
          </a:xfrm>
          <a:prstGeom prst="rect">
            <a:avLst/>
          </a:prstGeom>
        </p:spPr>
      </p:pic>
      <p:pic>
        <p:nvPicPr>
          <p:cNvPr id="7" name="Picture 6">
            <a:extLst>
              <a:ext uri="{FF2B5EF4-FFF2-40B4-BE49-F238E27FC236}">
                <a16:creationId xmlns:a16="http://schemas.microsoft.com/office/drawing/2014/main" id="{622A61C9-5B85-55FE-039A-6024063442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4307" y="1052133"/>
            <a:ext cx="3173976" cy="3995656"/>
          </a:xfrm>
          <a:prstGeom prst="rect">
            <a:avLst/>
          </a:prstGeom>
        </p:spPr>
      </p:pic>
      <p:pic>
        <p:nvPicPr>
          <p:cNvPr id="13" name="Picture 12">
            <a:extLst>
              <a:ext uri="{FF2B5EF4-FFF2-40B4-BE49-F238E27FC236}">
                <a16:creationId xmlns:a16="http://schemas.microsoft.com/office/drawing/2014/main" id="{B174CF45-F938-F6F4-E98D-F784F34BFC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394715" y="1989767"/>
            <a:ext cx="2634889" cy="1482125"/>
          </a:xfrm>
          <a:prstGeom prst="rect">
            <a:avLst/>
          </a:prstGeom>
        </p:spPr>
      </p:pic>
      <p:pic>
        <p:nvPicPr>
          <p:cNvPr id="15" name="Picture 14">
            <a:extLst>
              <a:ext uri="{FF2B5EF4-FFF2-40B4-BE49-F238E27FC236}">
                <a16:creationId xmlns:a16="http://schemas.microsoft.com/office/drawing/2014/main" id="{25787446-8F5B-8C69-77BA-719249F8A5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525" y="1559080"/>
            <a:ext cx="4272409" cy="3204307"/>
          </a:xfrm>
          <a:prstGeom prst="rect">
            <a:avLst/>
          </a:prstGeom>
        </p:spPr>
      </p:pic>
      <p:pic>
        <p:nvPicPr>
          <p:cNvPr id="17" name="Picture 16">
            <a:extLst>
              <a:ext uri="{FF2B5EF4-FFF2-40B4-BE49-F238E27FC236}">
                <a16:creationId xmlns:a16="http://schemas.microsoft.com/office/drawing/2014/main" id="{75780AC1-DB0F-BEA6-409E-C4C6A37B52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5737415" y="3939643"/>
            <a:ext cx="2069296" cy="3678748"/>
          </a:xfrm>
          <a:prstGeom prst="rect">
            <a:avLst/>
          </a:prstGeom>
        </p:spPr>
      </p:pic>
    </p:spTree>
    <p:extLst>
      <p:ext uri="{BB962C8B-B14F-4D97-AF65-F5344CB8AC3E}">
        <p14:creationId xmlns:p14="http://schemas.microsoft.com/office/powerpoint/2010/main" val="10568031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3A28C-36CA-BC9B-5BDF-0079A8C5D19D}"/>
              </a:ext>
            </a:extLst>
          </p:cNvPr>
          <p:cNvSpPr>
            <a:spLocks noGrp="1"/>
          </p:cNvSpPr>
          <p:nvPr>
            <p:ph type="title"/>
          </p:nvPr>
        </p:nvSpPr>
        <p:spPr>
          <a:xfrm>
            <a:off x="-39756" y="29990"/>
            <a:ext cx="12191999" cy="1325563"/>
          </a:xfrm>
        </p:spPr>
        <p:txBody>
          <a:bodyPr/>
          <a:lstStyle/>
          <a:p>
            <a:pPr algn="ctr"/>
            <a:r>
              <a:rPr lang="en-US" dirty="0"/>
              <a:t>                 </a:t>
            </a:r>
            <a:r>
              <a:rPr lang="en-US" b="1" dirty="0"/>
              <a:t>Milestone: A Journey Down Under. An Honor and a Partnership</a:t>
            </a:r>
          </a:p>
        </p:txBody>
      </p:sp>
      <p:pic>
        <p:nvPicPr>
          <p:cNvPr id="4" name="Picture 3">
            <a:extLst>
              <a:ext uri="{FF2B5EF4-FFF2-40B4-BE49-F238E27FC236}">
                <a16:creationId xmlns:a16="http://schemas.microsoft.com/office/drawing/2014/main" id="{58CB9166-DEA1-E9CC-7A71-2CBCCFF874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72157"/>
            <a:ext cx="1585843" cy="1585843"/>
          </a:xfrm>
          <a:prstGeom prst="rect">
            <a:avLst/>
          </a:prstGeom>
        </p:spPr>
      </p:pic>
      <p:pic>
        <p:nvPicPr>
          <p:cNvPr id="5" name="Content Placeholder 3">
            <a:extLst>
              <a:ext uri="{FF2B5EF4-FFF2-40B4-BE49-F238E27FC236}">
                <a16:creationId xmlns:a16="http://schemas.microsoft.com/office/drawing/2014/main" id="{4A4C5529-2549-3543-54A3-043A87E989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0911" y="6277113"/>
            <a:ext cx="2791089" cy="580887"/>
          </a:xfrm>
          <a:prstGeom prst="rect">
            <a:avLst/>
          </a:prstGeom>
        </p:spPr>
      </p:pic>
      <p:pic>
        <p:nvPicPr>
          <p:cNvPr id="9" name="Picture 8">
            <a:extLst>
              <a:ext uri="{FF2B5EF4-FFF2-40B4-BE49-F238E27FC236}">
                <a16:creationId xmlns:a16="http://schemas.microsoft.com/office/drawing/2014/main" id="{8EE31170-B71A-5B20-7076-FBF91702012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8671" y="1389424"/>
            <a:ext cx="4002657" cy="1601062"/>
          </a:xfrm>
          <a:prstGeom prst="rect">
            <a:avLst/>
          </a:prstGeom>
        </p:spPr>
      </p:pic>
      <p:pic>
        <p:nvPicPr>
          <p:cNvPr id="14" name="Picture 13">
            <a:extLst>
              <a:ext uri="{FF2B5EF4-FFF2-40B4-BE49-F238E27FC236}">
                <a16:creationId xmlns:a16="http://schemas.microsoft.com/office/drawing/2014/main" id="{E9E5A76F-2350-28D1-4BE9-899D3214E184}"/>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9739421" y="780577"/>
            <a:ext cx="2114067" cy="1409378"/>
          </a:xfrm>
          <a:prstGeom prst="rect">
            <a:avLst/>
          </a:prstGeom>
        </p:spPr>
      </p:pic>
      <p:pic>
        <p:nvPicPr>
          <p:cNvPr id="7" name="Content Placeholder 6">
            <a:extLst>
              <a:ext uri="{FF2B5EF4-FFF2-40B4-BE49-F238E27FC236}">
                <a16:creationId xmlns:a16="http://schemas.microsoft.com/office/drawing/2014/main" id="{E170DD9B-3AFC-289F-E33B-5C82C1A70C7E}"/>
              </a:ext>
            </a:extLst>
          </p:cNvPr>
          <p:cNvPicPr>
            <a:picLocks noGrp="1" noChangeAspect="1"/>
          </p:cNvPicPr>
          <p:nvPr>
            <p:ph idx="1"/>
          </p:nvPr>
        </p:nvPicPr>
        <p:blipFill>
          <a:blip r:embed="rId9">
            <a:extLst>
              <a:ext uri="{28A0092B-C50C-407E-A947-70E740481C1C}">
                <a14:useLocalDpi xmlns:a14="http://schemas.microsoft.com/office/drawing/2010/main" val="0"/>
              </a:ext>
            </a:extLst>
          </a:blip>
          <a:stretch>
            <a:fillRect/>
          </a:stretch>
        </p:blipFill>
        <p:spPr>
          <a:xfrm>
            <a:off x="4285032" y="1485265"/>
            <a:ext cx="5570849" cy="4670031"/>
          </a:xfrm>
        </p:spPr>
      </p:pic>
    </p:spTree>
    <p:extLst>
      <p:ext uri="{BB962C8B-B14F-4D97-AF65-F5344CB8AC3E}">
        <p14:creationId xmlns:p14="http://schemas.microsoft.com/office/powerpoint/2010/main" val="778656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E7A18-E501-FDA7-8432-5F25258FE231}"/>
              </a:ext>
            </a:extLst>
          </p:cNvPr>
          <p:cNvSpPr>
            <a:spLocks noGrp="1"/>
          </p:cNvSpPr>
          <p:nvPr>
            <p:ph type="title"/>
          </p:nvPr>
        </p:nvSpPr>
        <p:spPr>
          <a:xfrm>
            <a:off x="0" y="1020733"/>
            <a:ext cx="12192000" cy="1325563"/>
          </a:xfrm>
        </p:spPr>
        <p:txBody>
          <a:bodyPr>
            <a:normAutofit fontScale="90000"/>
          </a:bodyPr>
          <a:lstStyle/>
          <a:p>
            <a:r>
              <a:rPr lang="en-US" b="0" i="1" dirty="0">
                <a:solidFill>
                  <a:srgbClr val="374151"/>
                </a:solidFill>
                <a:effectLst/>
                <a:latin typeface="Söhne"/>
              </a:rPr>
              <a:t>“Our potential unfolds not just by looking within, but by harmoniously merging our individual journey with the collective wisdom of our time."</a:t>
            </a:r>
            <a:r>
              <a:rPr lang="en-US" b="0" i="0" dirty="0">
                <a:solidFill>
                  <a:srgbClr val="374151"/>
                </a:solidFill>
                <a:effectLst/>
                <a:latin typeface="Söhne"/>
              </a:rPr>
              <a:t>  </a:t>
            </a:r>
            <a:br>
              <a:rPr lang="en-US" dirty="0"/>
            </a:br>
            <a:endParaRPr lang="en-US" dirty="0"/>
          </a:p>
        </p:txBody>
      </p:sp>
      <p:graphicFrame>
        <p:nvGraphicFramePr>
          <p:cNvPr id="4" name="Content Placeholder 3">
            <a:extLst>
              <a:ext uri="{FF2B5EF4-FFF2-40B4-BE49-F238E27FC236}">
                <a16:creationId xmlns:a16="http://schemas.microsoft.com/office/drawing/2014/main" id="{2B42A2C1-6EC8-B7A9-D573-F74E83821B6A}"/>
              </a:ext>
            </a:extLst>
          </p:cNvPr>
          <p:cNvGraphicFramePr>
            <a:graphicFrameLocks noGrp="1"/>
          </p:cNvGraphicFramePr>
          <p:nvPr>
            <p:ph idx="1"/>
            <p:extLst>
              <p:ext uri="{D42A27DB-BD31-4B8C-83A1-F6EECF244321}">
                <p14:modId xmlns:p14="http://schemas.microsoft.com/office/powerpoint/2010/main" val="3149306293"/>
              </p:ext>
            </p:extLst>
          </p:nvPr>
        </p:nvGraphicFramePr>
        <p:xfrm>
          <a:off x="0" y="1825624"/>
          <a:ext cx="12192000" cy="5032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764343B4-A274-FFB8-C93C-DC173E4554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710687"/>
            <a:ext cx="1147313" cy="1147313"/>
          </a:xfrm>
          <a:prstGeom prst="rect">
            <a:avLst/>
          </a:prstGeom>
        </p:spPr>
      </p:pic>
      <p:pic>
        <p:nvPicPr>
          <p:cNvPr id="6" name="Content Placeholder 3">
            <a:extLst>
              <a:ext uri="{FF2B5EF4-FFF2-40B4-BE49-F238E27FC236}">
                <a16:creationId xmlns:a16="http://schemas.microsoft.com/office/drawing/2014/main" id="{AF9292DC-0C83-3764-97D8-C28C3022054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00911" y="6277113"/>
            <a:ext cx="2791089" cy="580887"/>
          </a:xfrm>
          <a:prstGeom prst="rect">
            <a:avLst/>
          </a:prstGeom>
        </p:spPr>
      </p:pic>
    </p:spTree>
    <p:extLst>
      <p:ext uri="{BB962C8B-B14F-4D97-AF65-F5344CB8AC3E}">
        <p14:creationId xmlns:p14="http://schemas.microsoft.com/office/powerpoint/2010/main" val="1848266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3A28C-36CA-BC9B-5BDF-0079A8C5D19D}"/>
              </a:ext>
            </a:extLst>
          </p:cNvPr>
          <p:cNvSpPr>
            <a:spLocks noGrp="1"/>
          </p:cNvSpPr>
          <p:nvPr>
            <p:ph type="title"/>
          </p:nvPr>
        </p:nvSpPr>
        <p:spPr>
          <a:xfrm>
            <a:off x="-39756" y="29990"/>
            <a:ext cx="12191999" cy="1325563"/>
          </a:xfrm>
        </p:spPr>
        <p:txBody>
          <a:bodyPr>
            <a:normAutofit fontScale="90000"/>
          </a:bodyPr>
          <a:lstStyle/>
          <a:p>
            <a:r>
              <a:rPr lang="en-US" dirty="0"/>
              <a:t>   </a:t>
            </a:r>
            <a:r>
              <a:rPr lang="en-US" sz="4000" b="0" i="0" dirty="0">
                <a:solidFill>
                  <a:srgbClr val="000000"/>
                </a:solidFill>
                <a:effectLst/>
                <a:latin typeface="Söhne"/>
              </a:rPr>
              <a:t>FASD and R-N-R: A Call for a New Direction in Criminal Justice</a:t>
            </a:r>
            <a:br>
              <a:rPr lang="en-US" b="0" i="0" dirty="0">
                <a:solidFill>
                  <a:srgbClr val="000000"/>
                </a:solidFill>
                <a:effectLst/>
                <a:latin typeface="Söhne"/>
              </a:rPr>
            </a:br>
            <a:endParaRPr lang="en-US" dirty="0"/>
          </a:p>
        </p:txBody>
      </p:sp>
      <p:pic>
        <p:nvPicPr>
          <p:cNvPr id="7" name="Content Placeholder 6">
            <a:extLst>
              <a:ext uri="{FF2B5EF4-FFF2-40B4-BE49-F238E27FC236}">
                <a16:creationId xmlns:a16="http://schemas.microsoft.com/office/drawing/2014/main" id="{6349C869-D914-E62F-C743-B1FBF49DE63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64232" y="1130232"/>
            <a:ext cx="5858289" cy="5534030"/>
          </a:xfrm>
        </p:spPr>
      </p:pic>
      <p:pic>
        <p:nvPicPr>
          <p:cNvPr id="4" name="Picture 3">
            <a:extLst>
              <a:ext uri="{FF2B5EF4-FFF2-40B4-BE49-F238E27FC236}">
                <a16:creationId xmlns:a16="http://schemas.microsoft.com/office/drawing/2014/main" id="{58CB9166-DEA1-E9CC-7A71-2CBCCFF874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72157"/>
            <a:ext cx="1585843" cy="1585843"/>
          </a:xfrm>
          <a:prstGeom prst="rect">
            <a:avLst/>
          </a:prstGeom>
        </p:spPr>
      </p:pic>
      <p:pic>
        <p:nvPicPr>
          <p:cNvPr id="5" name="Content Placeholder 3">
            <a:extLst>
              <a:ext uri="{FF2B5EF4-FFF2-40B4-BE49-F238E27FC236}">
                <a16:creationId xmlns:a16="http://schemas.microsoft.com/office/drawing/2014/main" id="{4A4C5529-2549-3543-54A3-043A87E989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0911" y="6277113"/>
            <a:ext cx="2791089" cy="580887"/>
          </a:xfrm>
          <a:prstGeom prst="rect">
            <a:avLst/>
          </a:prstGeom>
        </p:spPr>
      </p:pic>
      <p:pic>
        <p:nvPicPr>
          <p:cNvPr id="9" name="Picture 8">
            <a:extLst>
              <a:ext uri="{FF2B5EF4-FFF2-40B4-BE49-F238E27FC236}">
                <a16:creationId xmlns:a16="http://schemas.microsoft.com/office/drawing/2014/main" id="{8EE31170-B71A-5B20-7076-FBF917020123}"/>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9757" y="1130232"/>
            <a:ext cx="2465458" cy="986183"/>
          </a:xfrm>
          <a:prstGeom prst="rect">
            <a:avLst/>
          </a:prstGeom>
        </p:spPr>
      </p:pic>
      <p:pic>
        <p:nvPicPr>
          <p:cNvPr id="14" name="Picture 13">
            <a:extLst>
              <a:ext uri="{FF2B5EF4-FFF2-40B4-BE49-F238E27FC236}">
                <a16:creationId xmlns:a16="http://schemas.microsoft.com/office/drawing/2014/main" id="{E9E5A76F-2350-28D1-4BE9-899D3214E184}"/>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8874539" y="1271125"/>
            <a:ext cx="2738783" cy="1825855"/>
          </a:xfrm>
          <a:prstGeom prst="rect">
            <a:avLst/>
          </a:prstGeom>
        </p:spPr>
      </p:pic>
    </p:spTree>
    <p:extLst>
      <p:ext uri="{BB962C8B-B14F-4D97-AF65-F5344CB8AC3E}">
        <p14:creationId xmlns:p14="http://schemas.microsoft.com/office/powerpoint/2010/main" val="4032473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3A28C-36CA-BC9B-5BDF-0079A8C5D19D}"/>
              </a:ext>
            </a:extLst>
          </p:cNvPr>
          <p:cNvSpPr>
            <a:spLocks noGrp="1"/>
          </p:cNvSpPr>
          <p:nvPr>
            <p:ph type="title"/>
          </p:nvPr>
        </p:nvSpPr>
        <p:spPr>
          <a:xfrm>
            <a:off x="-39756" y="29990"/>
            <a:ext cx="12191999" cy="1325563"/>
          </a:xfrm>
        </p:spPr>
        <p:txBody>
          <a:bodyPr/>
          <a:lstStyle/>
          <a:p>
            <a:pPr algn="ctr"/>
            <a:r>
              <a:rPr lang="en-US" dirty="0"/>
              <a:t>                 </a:t>
            </a:r>
            <a:r>
              <a:rPr lang="en-US" b="1" dirty="0"/>
              <a:t>Becoming Neuro Criminology Informed: </a:t>
            </a:r>
            <a:br>
              <a:rPr lang="en-US" b="1" dirty="0"/>
            </a:br>
            <a:r>
              <a:rPr lang="en-US" b="1" dirty="0"/>
              <a:t>A Paradigm Shift in Probation   </a:t>
            </a:r>
          </a:p>
        </p:txBody>
      </p:sp>
      <p:pic>
        <p:nvPicPr>
          <p:cNvPr id="4" name="Picture 3">
            <a:extLst>
              <a:ext uri="{FF2B5EF4-FFF2-40B4-BE49-F238E27FC236}">
                <a16:creationId xmlns:a16="http://schemas.microsoft.com/office/drawing/2014/main" id="{58CB9166-DEA1-E9CC-7A71-2CBCCFF874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72157"/>
            <a:ext cx="1585843" cy="1585843"/>
          </a:xfrm>
          <a:prstGeom prst="rect">
            <a:avLst/>
          </a:prstGeom>
        </p:spPr>
      </p:pic>
      <p:pic>
        <p:nvPicPr>
          <p:cNvPr id="5" name="Content Placeholder 3">
            <a:extLst>
              <a:ext uri="{FF2B5EF4-FFF2-40B4-BE49-F238E27FC236}">
                <a16:creationId xmlns:a16="http://schemas.microsoft.com/office/drawing/2014/main" id="{4A4C5529-2549-3543-54A3-043A87E989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0911" y="6277113"/>
            <a:ext cx="2791089" cy="580887"/>
          </a:xfrm>
          <a:prstGeom prst="rect">
            <a:avLst/>
          </a:prstGeom>
        </p:spPr>
      </p:pic>
      <p:pic>
        <p:nvPicPr>
          <p:cNvPr id="9" name="Picture 8">
            <a:extLst>
              <a:ext uri="{FF2B5EF4-FFF2-40B4-BE49-F238E27FC236}">
                <a16:creationId xmlns:a16="http://schemas.microsoft.com/office/drawing/2014/main" id="{8EE31170-B71A-5B20-7076-FBF91702012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0" y="912697"/>
            <a:ext cx="2465458" cy="986183"/>
          </a:xfrm>
          <a:prstGeom prst="rect">
            <a:avLst/>
          </a:prstGeom>
        </p:spPr>
      </p:pic>
      <p:pic>
        <p:nvPicPr>
          <p:cNvPr id="14" name="Picture 13">
            <a:extLst>
              <a:ext uri="{FF2B5EF4-FFF2-40B4-BE49-F238E27FC236}">
                <a16:creationId xmlns:a16="http://schemas.microsoft.com/office/drawing/2014/main" id="{E9E5A76F-2350-28D1-4BE9-899D3214E184}"/>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9956566" y="1194191"/>
            <a:ext cx="2114067" cy="1409378"/>
          </a:xfrm>
          <a:prstGeom prst="rect">
            <a:avLst/>
          </a:prstGeom>
        </p:spPr>
      </p:pic>
      <p:pic>
        <p:nvPicPr>
          <p:cNvPr id="4098" name="Picture 2" descr="Criminal Minds Are Different From Yours, Brain Scans Reveal | Live Science">
            <a:extLst>
              <a:ext uri="{FF2B5EF4-FFF2-40B4-BE49-F238E27FC236}">
                <a16:creationId xmlns:a16="http://schemas.microsoft.com/office/drawing/2014/main" id="{DE302BD9-BFF9-0759-A773-09177CA3483F}"/>
              </a:ext>
            </a:extLst>
          </p:cNvPr>
          <p:cNvPicPr>
            <a:picLocks noGrp="1" noChangeAspect="1" noChangeArrowheads="1"/>
          </p:cNvPicPr>
          <p:nvPr>
            <p:ph idx="1"/>
          </p:nvPr>
        </p:nvPicPr>
        <p:blipFill>
          <a:blip r:embed="rId9">
            <a:extLst>
              <a:ext uri="{28A0092B-C50C-407E-A947-70E740481C1C}">
                <a14:useLocalDpi xmlns:a14="http://schemas.microsoft.com/office/drawing/2010/main" val="0"/>
              </a:ext>
            </a:extLst>
          </a:blip>
          <a:srcRect/>
          <a:stretch>
            <a:fillRect/>
          </a:stretch>
        </p:blipFill>
        <p:spPr bwMode="auto">
          <a:xfrm>
            <a:off x="2685526" y="1936309"/>
            <a:ext cx="6820948" cy="3760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30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3A28C-36CA-BC9B-5BDF-0079A8C5D19D}"/>
              </a:ext>
            </a:extLst>
          </p:cNvPr>
          <p:cNvSpPr>
            <a:spLocks noGrp="1"/>
          </p:cNvSpPr>
          <p:nvPr>
            <p:ph type="title"/>
          </p:nvPr>
        </p:nvSpPr>
        <p:spPr>
          <a:xfrm>
            <a:off x="-39756" y="29990"/>
            <a:ext cx="12191999" cy="1325563"/>
          </a:xfrm>
        </p:spPr>
        <p:txBody>
          <a:bodyPr/>
          <a:lstStyle/>
          <a:p>
            <a:endParaRPr lang="en-US" dirty="0"/>
          </a:p>
        </p:txBody>
      </p:sp>
      <p:pic>
        <p:nvPicPr>
          <p:cNvPr id="4" name="Picture 3">
            <a:extLst>
              <a:ext uri="{FF2B5EF4-FFF2-40B4-BE49-F238E27FC236}">
                <a16:creationId xmlns:a16="http://schemas.microsoft.com/office/drawing/2014/main" id="{58CB9166-DEA1-E9CC-7A71-2CBCCFF874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72157"/>
            <a:ext cx="1585843" cy="1585843"/>
          </a:xfrm>
          <a:prstGeom prst="rect">
            <a:avLst/>
          </a:prstGeom>
        </p:spPr>
      </p:pic>
      <p:pic>
        <p:nvPicPr>
          <p:cNvPr id="5" name="Content Placeholder 3">
            <a:extLst>
              <a:ext uri="{FF2B5EF4-FFF2-40B4-BE49-F238E27FC236}">
                <a16:creationId xmlns:a16="http://schemas.microsoft.com/office/drawing/2014/main" id="{4A4C5529-2549-3543-54A3-043A87E989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0911" y="6277113"/>
            <a:ext cx="2791089" cy="580887"/>
          </a:xfrm>
          <a:prstGeom prst="rect">
            <a:avLst/>
          </a:prstGeom>
        </p:spPr>
      </p:pic>
      <p:pic>
        <p:nvPicPr>
          <p:cNvPr id="9" name="Picture 8">
            <a:extLst>
              <a:ext uri="{FF2B5EF4-FFF2-40B4-BE49-F238E27FC236}">
                <a16:creationId xmlns:a16="http://schemas.microsoft.com/office/drawing/2014/main" id="{8EE31170-B71A-5B20-7076-FBF91702012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0" y="912697"/>
            <a:ext cx="2465458" cy="986183"/>
          </a:xfrm>
          <a:prstGeom prst="rect">
            <a:avLst/>
          </a:prstGeom>
        </p:spPr>
      </p:pic>
      <p:pic>
        <p:nvPicPr>
          <p:cNvPr id="14" name="Picture 13">
            <a:extLst>
              <a:ext uri="{FF2B5EF4-FFF2-40B4-BE49-F238E27FC236}">
                <a16:creationId xmlns:a16="http://schemas.microsoft.com/office/drawing/2014/main" id="{E9E5A76F-2350-28D1-4BE9-899D3214E184}"/>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0077932" y="29990"/>
            <a:ext cx="2114067" cy="1409378"/>
          </a:xfrm>
          <a:prstGeom prst="rect">
            <a:avLst/>
          </a:prstGeom>
        </p:spPr>
      </p:pic>
      <p:pic>
        <p:nvPicPr>
          <p:cNvPr id="8" name="Content Placeholder 7">
            <a:extLst>
              <a:ext uri="{FF2B5EF4-FFF2-40B4-BE49-F238E27FC236}">
                <a16:creationId xmlns:a16="http://schemas.microsoft.com/office/drawing/2014/main" id="{9C56CDCB-A752-7C60-D625-99D23F0EF5DC}"/>
              </a:ext>
            </a:extLst>
          </p:cNvPr>
          <p:cNvPicPr>
            <a:picLocks noGrp="1" noChangeAspect="1"/>
          </p:cNvPicPr>
          <p:nvPr>
            <p:ph idx="1"/>
          </p:nvPr>
        </p:nvPicPr>
        <p:blipFill>
          <a:blip r:embed="rId9">
            <a:extLst>
              <a:ext uri="{28A0092B-C50C-407E-A947-70E740481C1C}">
                <a14:useLocalDpi xmlns:a14="http://schemas.microsoft.com/office/drawing/2010/main" val="0"/>
              </a:ext>
            </a:extLst>
          </a:blip>
          <a:stretch>
            <a:fillRect/>
          </a:stretch>
        </p:blipFill>
        <p:spPr>
          <a:xfrm>
            <a:off x="2465458" y="-37830"/>
            <a:ext cx="6657711" cy="6933660"/>
          </a:xfrm>
        </p:spPr>
      </p:pic>
    </p:spTree>
    <p:extLst>
      <p:ext uri="{BB962C8B-B14F-4D97-AF65-F5344CB8AC3E}">
        <p14:creationId xmlns:p14="http://schemas.microsoft.com/office/powerpoint/2010/main" val="28881217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C189D-ABFD-A287-734B-61F606ECF169}"/>
              </a:ext>
            </a:extLst>
          </p:cNvPr>
          <p:cNvSpPr>
            <a:spLocks noGrp="1"/>
          </p:cNvSpPr>
          <p:nvPr>
            <p:ph type="title"/>
          </p:nvPr>
        </p:nvSpPr>
        <p:spPr>
          <a:xfrm>
            <a:off x="527649" y="107905"/>
            <a:ext cx="10515600" cy="1325563"/>
          </a:xfrm>
        </p:spPr>
        <p:txBody>
          <a:bodyPr/>
          <a:lstStyle/>
          <a:p>
            <a:pPr algn="ctr"/>
            <a:r>
              <a:rPr lang="en-US" dirty="0"/>
              <a:t>The Journey Ahead  </a:t>
            </a:r>
          </a:p>
        </p:txBody>
      </p:sp>
      <p:pic>
        <p:nvPicPr>
          <p:cNvPr id="6146" name="Picture 2" descr="Why You Should Do a Tour of the Sydney Opera House | Top Universities">
            <a:extLst>
              <a:ext uri="{FF2B5EF4-FFF2-40B4-BE49-F238E27FC236}">
                <a16:creationId xmlns:a16="http://schemas.microsoft.com/office/drawing/2014/main" id="{D94930D4-207B-F500-EAE9-FC0443E02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7" y="3993032"/>
            <a:ext cx="3673012" cy="170294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ustralia 'to cull one million kangaroos' in 2017 - CGTN">
            <a:extLst>
              <a:ext uri="{FF2B5EF4-FFF2-40B4-BE49-F238E27FC236}">
                <a16:creationId xmlns:a16="http://schemas.microsoft.com/office/drawing/2014/main" id="{8470E6BC-5CEF-6675-C6AA-E15AD0638F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7794" y="3938496"/>
            <a:ext cx="3863430" cy="217075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Probation &amp; Community Corrections Officers' Association of Australia Inc">
            <a:extLst>
              <a:ext uri="{FF2B5EF4-FFF2-40B4-BE49-F238E27FC236}">
                <a16:creationId xmlns:a16="http://schemas.microsoft.com/office/drawing/2014/main" id="{B6A6870C-97FF-2AC2-FE10-7680AEABD8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6708" y="1825625"/>
            <a:ext cx="5238584" cy="29434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C9943C3-1391-3C18-8100-AC417D9540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837583"/>
            <a:ext cx="1020417" cy="1020417"/>
          </a:xfrm>
          <a:prstGeom prst="rect">
            <a:avLst/>
          </a:prstGeom>
        </p:spPr>
      </p:pic>
      <p:pic>
        <p:nvPicPr>
          <p:cNvPr id="14" name="Content Placeholder 3">
            <a:extLst>
              <a:ext uri="{FF2B5EF4-FFF2-40B4-BE49-F238E27FC236}">
                <a16:creationId xmlns:a16="http://schemas.microsoft.com/office/drawing/2014/main" id="{155DAB10-1D6E-6B98-2998-CDCED4FD7B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00911" y="6277113"/>
            <a:ext cx="2791089" cy="580887"/>
          </a:xfrm>
          <a:prstGeom prst="rect">
            <a:avLst/>
          </a:prstGeom>
        </p:spPr>
      </p:pic>
      <p:sp>
        <p:nvSpPr>
          <p:cNvPr id="3" name="Content Placeholder 2">
            <a:extLst>
              <a:ext uri="{FF2B5EF4-FFF2-40B4-BE49-F238E27FC236}">
                <a16:creationId xmlns:a16="http://schemas.microsoft.com/office/drawing/2014/main" id="{CBDCED43-F5C0-973D-198F-458C8AEA1711}"/>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2700443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65884" y="-600168"/>
            <a:ext cx="7915967" cy="480928"/>
          </a:xfrm>
        </p:spPr>
        <p:txBody>
          <a:bodyPr>
            <a:normAutofit fontScale="90000"/>
          </a:bodyPr>
          <a:lstStyle/>
          <a:p>
            <a:pPr algn="ctr"/>
            <a:endParaRPr lang="en-US" b="1" dirty="0"/>
          </a:p>
        </p:txBody>
      </p:sp>
      <p:sp>
        <p:nvSpPr>
          <p:cNvPr id="2" name="Content Placeholder 1"/>
          <p:cNvSpPr>
            <a:spLocks noGrp="1"/>
          </p:cNvSpPr>
          <p:nvPr>
            <p:ph idx="1"/>
          </p:nvPr>
        </p:nvSpPr>
        <p:spPr>
          <a:xfrm>
            <a:off x="1589" y="894"/>
            <a:ext cx="13035717" cy="6795047"/>
          </a:xfrm>
        </p:spPr>
        <p:txBody>
          <a:bodyPr>
            <a:normAutofit fontScale="92500" lnSpcReduction="20000"/>
          </a:bodyPr>
          <a:lstStyle/>
          <a:p>
            <a:pPr marL="0" indent="0">
              <a:buNone/>
            </a:pPr>
            <a:endParaRPr lang="en-US" sz="3199" b="1" dirty="0"/>
          </a:p>
          <a:p>
            <a:r>
              <a:rPr lang="en-US" sz="3199" dirty="0"/>
              <a:t>Joseph Arvidson, Executive Director-&gt;</a:t>
            </a:r>
            <a:endParaRPr lang="en-US" sz="3199" i="1" dirty="0"/>
          </a:p>
          <a:p>
            <a:pPr marL="0" indent="0">
              <a:buNone/>
            </a:pPr>
            <a:endParaRPr lang="en-US" sz="3199" dirty="0"/>
          </a:p>
          <a:p>
            <a:r>
              <a:rPr lang="en-US" sz="3199" dirty="0"/>
              <a:t>Visit us at </a:t>
            </a:r>
            <a:r>
              <a:rPr lang="en-US" sz="3199" b="1" i="1" dirty="0">
                <a:hlinkClick r:id="rId2"/>
              </a:rPr>
              <a:t>www.TheParagonGroupLLC.com</a:t>
            </a:r>
            <a:endParaRPr lang="en-US" sz="3199" b="1" i="1" dirty="0"/>
          </a:p>
          <a:p>
            <a:pPr marL="0" indent="0">
              <a:buNone/>
            </a:pPr>
            <a:endParaRPr lang="en-US" sz="3199" i="1" dirty="0"/>
          </a:p>
          <a:p>
            <a:r>
              <a:rPr lang="en-US" sz="3199" dirty="0"/>
              <a:t>Podcast -&gt; “</a:t>
            </a:r>
            <a:r>
              <a:rPr lang="en-US" sz="3199" b="1" i="1" dirty="0"/>
              <a:t>The Criminologist” </a:t>
            </a:r>
          </a:p>
          <a:p>
            <a:pPr marL="0" indent="0">
              <a:buNone/>
            </a:pPr>
            <a:r>
              <a:rPr lang="en-US" sz="2399" i="1" dirty="0"/>
              <a:t>Available on iTunes, Spotify, Stitcher, Overcast, etc. </a:t>
            </a:r>
          </a:p>
          <a:p>
            <a:endParaRPr lang="en-US" sz="3199" dirty="0"/>
          </a:p>
          <a:p>
            <a:endParaRPr lang="en-US" sz="3199" dirty="0"/>
          </a:p>
          <a:p>
            <a:r>
              <a:rPr lang="en-US" sz="3199" dirty="0"/>
              <a:t>               channel-&gt; “</a:t>
            </a:r>
            <a:r>
              <a:rPr lang="en-US" sz="3199" b="1" i="1" dirty="0"/>
              <a:t>The Criminologist” </a:t>
            </a:r>
            <a:endParaRPr lang="en-US" sz="3199" dirty="0"/>
          </a:p>
          <a:p>
            <a:pPr marL="0" indent="0">
              <a:buNone/>
            </a:pPr>
            <a:endParaRPr lang="en-US" sz="3199" dirty="0"/>
          </a:p>
          <a:p>
            <a:pPr marL="0" indent="0">
              <a:buNone/>
            </a:pPr>
            <a:endParaRPr lang="en-US" sz="3199" dirty="0"/>
          </a:p>
          <a:p>
            <a:r>
              <a:rPr lang="en-US" sz="3199" dirty="0"/>
              <a:t>Follow</a:t>
            </a:r>
            <a:r>
              <a:rPr lang="en-US" sz="3199" b="1" i="1" dirty="0"/>
              <a:t> The Criminologist Podcast </a:t>
            </a:r>
            <a:r>
              <a:rPr lang="en-US" sz="3199" i="1" dirty="0"/>
              <a:t>on </a:t>
            </a:r>
          </a:p>
          <a:p>
            <a:endParaRPr lang="en-US" sz="3199" dirty="0">
              <a:solidFill>
                <a:schemeClr val="tx1">
                  <a:lumMod val="85000"/>
                </a:schemeClr>
              </a:solidFill>
              <a:hlinkClick r:id="" action="ppaction://noaction"/>
            </a:endParaRPr>
          </a:p>
          <a:p>
            <a:r>
              <a:rPr lang="en-US" sz="3199" dirty="0">
                <a:solidFill>
                  <a:schemeClr val="tx1">
                    <a:lumMod val="85000"/>
                  </a:schemeClr>
                </a:solidFill>
                <a:hlinkClick r:id="" action="ppaction://noaction"/>
              </a:rPr>
              <a:t>joearvidson7@gmail.com</a:t>
            </a:r>
            <a:endParaRPr lang="en-US" sz="3199" dirty="0">
              <a:solidFill>
                <a:schemeClr val="tx1">
                  <a:lumMod val="85000"/>
                </a:schemeClr>
              </a:solidFill>
            </a:endParaRPr>
          </a:p>
          <a:p>
            <a:endParaRPr lang="en-US" sz="3199" dirty="0"/>
          </a:p>
        </p:txBody>
      </p:sp>
      <p:pic>
        <p:nvPicPr>
          <p:cNvPr id="4" name="Picture 3" descr="download.png"/>
          <p:cNvPicPr>
            <a:picLocks noChangeAspect="1"/>
          </p:cNvPicPr>
          <p:nvPr/>
        </p:nvPicPr>
        <p:blipFill>
          <a:blip r:embed="rId3" cstate="print"/>
          <a:stretch>
            <a:fillRect/>
          </a:stretch>
        </p:blipFill>
        <p:spPr>
          <a:xfrm>
            <a:off x="4474150" y="5715000"/>
            <a:ext cx="1549717" cy="1008988"/>
          </a:xfrm>
          <a:prstGeom prst="rect">
            <a:avLst/>
          </a:prstGeom>
        </p:spPr>
      </p:pic>
      <p:pic>
        <p:nvPicPr>
          <p:cNvPr id="7" name="Picture 6">
            <a:extLst>
              <a:ext uri="{FF2B5EF4-FFF2-40B4-BE49-F238E27FC236}">
                <a16:creationId xmlns:a16="http://schemas.microsoft.com/office/drawing/2014/main" id="{06A1A892-F88D-4B28-832F-2497B26E56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0559" y="199368"/>
            <a:ext cx="3673924" cy="801292"/>
          </a:xfrm>
          <a:prstGeom prst="rect">
            <a:avLst/>
          </a:prstGeom>
        </p:spPr>
      </p:pic>
      <p:pic>
        <p:nvPicPr>
          <p:cNvPr id="1026" name="Picture 2" descr="Facebook Logo Images, Stock Photos &amp; Vectors | Shutterstock">
            <a:extLst>
              <a:ext uri="{FF2B5EF4-FFF2-40B4-BE49-F238E27FC236}">
                <a16:creationId xmlns:a16="http://schemas.microsoft.com/office/drawing/2014/main" id="{3D0CD63F-B4B0-4F44-8FEF-1696F1585F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3722" y="4836470"/>
            <a:ext cx="1737278" cy="9398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779B52C-58B8-471C-A36A-2814783096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2777" y="1601734"/>
            <a:ext cx="2921674" cy="2921674"/>
          </a:xfrm>
          <a:prstGeom prst="rect">
            <a:avLst/>
          </a:prstGeom>
        </p:spPr>
      </p:pic>
      <p:pic>
        <p:nvPicPr>
          <p:cNvPr id="11" name="Picture 2" descr="YouTube logo and symbol, meaning, history, PNG">
            <a:extLst>
              <a:ext uri="{FF2B5EF4-FFF2-40B4-BE49-F238E27FC236}">
                <a16:creationId xmlns:a16="http://schemas.microsoft.com/office/drawing/2014/main" id="{837419BE-2B03-434D-BC55-C52D361B6B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323" y="3545081"/>
            <a:ext cx="1251417" cy="704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595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2E282-8639-C538-5907-C1DAEC7EEE3C}"/>
              </a:ext>
            </a:extLst>
          </p:cNvPr>
          <p:cNvSpPr>
            <a:spLocks noGrp="1"/>
          </p:cNvSpPr>
          <p:nvPr>
            <p:ph type="title"/>
          </p:nvPr>
        </p:nvSpPr>
        <p:spPr/>
        <p:txBody>
          <a:bodyPr/>
          <a:lstStyle/>
          <a:p>
            <a:pPr algn="ctr"/>
            <a:r>
              <a:rPr lang="en-US" b="1" dirty="0"/>
              <a:t>Pathways in…..Pathways out</a:t>
            </a:r>
          </a:p>
        </p:txBody>
      </p:sp>
      <p:pic>
        <p:nvPicPr>
          <p:cNvPr id="2050" name="Picture 2" descr="How and why people stop offending: Discovering desistance | Iriss">
            <a:extLst>
              <a:ext uri="{FF2B5EF4-FFF2-40B4-BE49-F238E27FC236}">
                <a16:creationId xmlns:a16="http://schemas.microsoft.com/office/drawing/2014/main" id="{E9C01A73-75DF-E3CF-1043-B6AEF72C00A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326118" y="1890862"/>
            <a:ext cx="3076276" cy="30762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95F8E37-3FFB-3ADD-92AC-5E3E013767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620" y="1426763"/>
            <a:ext cx="3884131" cy="4867302"/>
          </a:xfrm>
          <a:prstGeom prst="rect">
            <a:avLst/>
          </a:prstGeom>
        </p:spPr>
      </p:pic>
      <p:pic>
        <p:nvPicPr>
          <p:cNvPr id="1026" name="Picture 2" descr="Making Good: How Ex-Convicts Reform and Rebuild Their Lives: Maruna, Shadd,  Toch, Hans: 9781557987310: Amazon.com: Books">
            <a:extLst>
              <a:ext uri="{FF2B5EF4-FFF2-40B4-BE49-F238E27FC236}">
                <a16:creationId xmlns:a16="http://schemas.microsoft.com/office/drawing/2014/main" id="{644C9262-7162-6B27-BF98-807DD754CD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0761" y="1227954"/>
            <a:ext cx="3633039" cy="5264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091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actors of human capital | Download Scientific Diagram">
            <a:extLst>
              <a:ext uri="{FF2B5EF4-FFF2-40B4-BE49-F238E27FC236}">
                <a16:creationId xmlns:a16="http://schemas.microsoft.com/office/drawing/2014/main" id="{1B0221A6-446C-9777-63AA-137336CE67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954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ocial capital - NeuRA Library">
            <a:extLst>
              <a:ext uri="{FF2B5EF4-FFF2-40B4-BE49-F238E27FC236}">
                <a16:creationId xmlns:a16="http://schemas.microsoft.com/office/drawing/2014/main" id="{666D549C-8A5E-E1E7-D693-B6F305FDEE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0"/>
            <a:ext cx="12192000" cy="660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499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hange Your Identity - Transform Personal Training">
            <a:extLst>
              <a:ext uri="{FF2B5EF4-FFF2-40B4-BE49-F238E27FC236}">
                <a16:creationId xmlns:a16="http://schemas.microsoft.com/office/drawing/2014/main" id="{2740A385-BB9B-3580-B499-5F941E7774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91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3A28C-36CA-BC9B-5BDF-0079A8C5D19D}"/>
              </a:ext>
            </a:extLst>
          </p:cNvPr>
          <p:cNvSpPr>
            <a:spLocks noGrp="1"/>
          </p:cNvSpPr>
          <p:nvPr>
            <p:ph type="title"/>
          </p:nvPr>
        </p:nvSpPr>
        <p:spPr>
          <a:xfrm>
            <a:off x="520700" y="44450"/>
            <a:ext cx="10515600" cy="1325563"/>
          </a:xfrm>
        </p:spPr>
        <p:txBody>
          <a:bodyPr/>
          <a:lstStyle/>
          <a:p>
            <a:r>
              <a:rPr lang="en-US" dirty="0"/>
              <a:t>Milestone:  1988 hired by Florida DOC. </a:t>
            </a:r>
          </a:p>
        </p:txBody>
      </p:sp>
      <p:sp>
        <p:nvSpPr>
          <p:cNvPr id="3" name="Content Placeholder 2">
            <a:extLst>
              <a:ext uri="{FF2B5EF4-FFF2-40B4-BE49-F238E27FC236}">
                <a16:creationId xmlns:a16="http://schemas.microsoft.com/office/drawing/2014/main" id="{EE6935E2-054D-1805-42A8-4BDDF8887160}"/>
              </a:ext>
            </a:extLst>
          </p:cNvPr>
          <p:cNvSpPr>
            <a:spLocks noGrp="1"/>
          </p:cNvSpPr>
          <p:nvPr>
            <p:ph idx="1"/>
          </p:nvPr>
        </p:nvSpPr>
        <p:spPr>
          <a:xfrm>
            <a:off x="0" y="1143829"/>
            <a:ext cx="12192000" cy="5761038"/>
          </a:xfrm>
        </p:spPr>
        <p:txBody>
          <a:bodyPr/>
          <a:lstStyle/>
          <a:p>
            <a:r>
              <a:rPr lang="en-US" dirty="0"/>
              <a:t> </a:t>
            </a:r>
            <a:r>
              <a:rPr lang="en-US" b="1" dirty="0"/>
              <a:t>Human Capital </a:t>
            </a:r>
            <a:r>
              <a:rPr lang="en-US" dirty="0"/>
              <a:t>-&gt; MS in CJ Admin</a:t>
            </a:r>
          </a:p>
          <a:p>
            <a:r>
              <a:rPr lang="en-US" dirty="0"/>
              <a:t> </a:t>
            </a:r>
            <a:r>
              <a:rPr lang="en-US" b="1" dirty="0"/>
              <a:t>Social Capital </a:t>
            </a:r>
            <a:r>
              <a:rPr lang="en-US" dirty="0"/>
              <a:t>-&gt; Entirely academic focused. Fellow students and faculty.    </a:t>
            </a:r>
          </a:p>
          <a:p>
            <a:r>
              <a:rPr lang="en-US" b="1" dirty="0"/>
              <a:t>Identity </a:t>
            </a:r>
            <a:r>
              <a:rPr lang="en-US" dirty="0"/>
              <a:t>-&gt; “Aspiring Crime Fighter”</a:t>
            </a:r>
          </a:p>
          <a:p>
            <a:pPr marL="0" indent="0">
              <a:buNone/>
            </a:pPr>
            <a:endParaRPr lang="en-US" dirty="0"/>
          </a:p>
        </p:txBody>
      </p:sp>
      <p:pic>
        <p:nvPicPr>
          <p:cNvPr id="4" name="Picture 3">
            <a:extLst>
              <a:ext uri="{FF2B5EF4-FFF2-40B4-BE49-F238E27FC236}">
                <a16:creationId xmlns:a16="http://schemas.microsoft.com/office/drawing/2014/main" id="{58CB9166-DEA1-E9CC-7A71-2CBCCFF874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72157"/>
            <a:ext cx="1585843" cy="1585843"/>
          </a:xfrm>
          <a:prstGeom prst="rect">
            <a:avLst/>
          </a:prstGeom>
        </p:spPr>
      </p:pic>
      <p:pic>
        <p:nvPicPr>
          <p:cNvPr id="5" name="Content Placeholder 3">
            <a:extLst>
              <a:ext uri="{FF2B5EF4-FFF2-40B4-BE49-F238E27FC236}">
                <a16:creationId xmlns:a16="http://schemas.microsoft.com/office/drawing/2014/main" id="{4A4C5529-2549-3543-54A3-043A87E989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0911" y="6277113"/>
            <a:ext cx="2791089" cy="580887"/>
          </a:xfrm>
          <a:prstGeom prst="rect">
            <a:avLst/>
          </a:prstGeom>
        </p:spPr>
      </p:pic>
      <p:pic>
        <p:nvPicPr>
          <p:cNvPr id="9" name="Picture 8">
            <a:extLst>
              <a:ext uri="{FF2B5EF4-FFF2-40B4-BE49-F238E27FC236}">
                <a16:creationId xmlns:a16="http://schemas.microsoft.com/office/drawing/2014/main" id="{A454FFCA-1FF2-5ACE-BD53-DC8BD1B6BB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1724" y="2134922"/>
            <a:ext cx="3348358" cy="4843588"/>
          </a:xfrm>
          <a:prstGeom prst="rect">
            <a:avLst/>
          </a:prstGeom>
        </p:spPr>
      </p:pic>
    </p:spTree>
    <p:extLst>
      <p:ext uri="{BB962C8B-B14F-4D97-AF65-F5344CB8AC3E}">
        <p14:creationId xmlns:p14="http://schemas.microsoft.com/office/powerpoint/2010/main" val="626066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33BD1-732F-5B33-35EC-F42536CD3EA1}"/>
              </a:ext>
            </a:extLst>
          </p:cNvPr>
          <p:cNvSpPr>
            <a:spLocks noGrp="1"/>
          </p:cNvSpPr>
          <p:nvPr>
            <p:ph type="title"/>
          </p:nvPr>
        </p:nvSpPr>
        <p:spPr>
          <a:xfrm>
            <a:off x="190500" y="556418"/>
            <a:ext cx="10515600" cy="1325563"/>
          </a:xfrm>
        </p:spPr>
        <p:txBody>
          <a:bodyPr/>
          <a:lstStyle/>
          <a:p>
            <a:pPr algn="ctr"/>
            <a:r>
              <a:rPr lang="en-US" dirty="0"/>
              <a:t>Human Capital + Social Capital +Identity= </a:t>
            </a:r>
            <a:r>
              <a:rPr lang="en-US" i="1" dirty="0"/>
              <a:t>Behavior</a:t>
            </a:r>
          </a:p>
        </p:txBody>
      </p:sp>
      <p:sp>
        <p:nvSpPr>
          <p:cNvPr id="3" name="Content Placeholder 2">
            <a:extLst>
              <a:ext uri="{FF2B5EF4-FFF2-40B4-BE49-F238E27FC236}">
                <a16:creationId xmlns:a16="http://schemas.microsoft.com/office/drawing/2014/main" id="{335833A3-0506-7331-293E-9F0350A8FFB3}"/>
              </a:ext>
            </a:extLst>
          </p:cNvPr>
          <p:cNvSpPr>
            <a:spLocks noGrp="1"/>
          </p:cNvSpPr>
          <p:nvPr>
            <p:ph idx="1"/>
          </p:nvPr>
        </p:nvSpPr>
        <p:spPr>
          <a:xfrm>
            <a:off x="0" y="1219200"/>
            <a:ext cx="12001500" cy="5410200"/>
          </a:xfrm>
        </p:spPr>
        <p:txBody>
          <a:bodyPr>
            <a:normAutofit/>
          </a:bodyPr>
          <a:lstStyle/>
          <a:p>
            <a:pPr marL="0" indent="0">
              <a:buNone/>
            </a:pPr>
            <a:r>
              <a:rPr lang="en-US" dirty="0"/>
              <a:t>  </a:t>
            </a:r>
          </a:p>
        </p:txBody>
      </p:sp>
      <p:pic>
        <p:nvPicPr>
          <p:cNvPr id="1026" name="Picture 2" descr="The Crossroads: A Liminal Setting for Occult and Supernatural Activities -  Owlcation">
            <a:extLst>
              <a:ext uri="{FF2B5EF4-FFF2-40B4-BE49-F238E27FC236}">
                <a16:creationId xmlns:a16="http://schemas.microsoft.com/office/drawing/2014/main" id="{5A9D422A-9639-AA39-41AF-3B29854A88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096" y="2028458"/>
            <a:ext cx="7919049" cy="4454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180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3A28C-36CA-BC9B-5BDF-0079A8C5D19D}"/>
              </a:ext>
            </a:extLst>
          </p:cNvPr>
          <p:cNvSpPr>
            <a:spLocks noGrp="1"/>
          </p:cNvSpPr>
          <p:nvPr>
            <p:ph type="title"/>
          </p:nvPr>
        </p:nvSpPr>
        <p:spPr/>
        <p:txBody>
          <a:bodyPr/>
          <a:lstStyle/>
          <a:p>
            <a:pPr algn="ctr"/>
            <a:r>
              <a:rPr lang="en-US" dirty="0"/>
              <a:t>1988’s Vison and Innovation </a:t>
            </a:r>
          </a:p>
        </p:txBody>
      </p:sp>
      <p:pic>
        <p:nvPicPr>
          <p:cNvPr id="4" name="Picture 3">
            <a:extLst>
              <a:ext uri="{FF2B5EF4-FFF2-40B4-BE49-F238E27FC236}">
                <a16:creationId xmlns:a16="http://schemas.microsoft.com/office/drawing/2014/main" id="{58CB9166-DEA1-E9CC-7A71-2CBCCFF874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72157"/>
            <a:ext cx="1585843" cy="1585843"/>
          </a:xfrm>
          <a:prstGeom prst="rect">
            <a:avLst/>
          </a:prstGeom>
        </p:spPr>
      </p:pic>
      <p:pic>
        <p:nvPicPr>
          <p:cNvPr id="5" name="Content Placeholder 3">
            <a:extLst>
              <a:ext uri="{FF2B5EF4-FFF2-40B4-BE49-F238E27FC236}">
                <a16:creationId xmlns:a16="http://schemas.microsoft.com/office/drawing/2014/main" id="{4A4C5529-2549-3543-54A3-043A87E989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0911" y="6277113"/>
            <a:ext cx="2791089" cy="580887"/>
          </a:xfrm>
          <a:prstGeom prst="rect">
            <a:avLst/>
          </a:prstGeom>
        </p:spPr>
      </p:pic>
      <p:pic>
        <p:nvPicPr>
          <p:cNvPr id="3074" name="Picture 2" descr="Who qualifies for Home Confinement in California | Wallin &amp; Klarich">
            <a:extLst>
              <a:ext uri="{FF2B5EF4-FFF2-40B4-BE49-F238E27FC236}">
                <a16:creationId xmlns:a16="http://schemas.microsoft.com/office/drawing/2014/main" id="{7AD3F968-CF58-9E47-DDB2-9C4552C6759E}"/>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40231" y="1565077"/>
            <a:ext cx="3539901" cy="235564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ow do pagers (beepers) work? - YouTube">
            <a:extLst>
              <a:ext uri="{FF2B5EF4-FFF2-40B4-BE49-F238E27FC236}">
                <a16:creationId xmlns:a16="http://schemas.microsoft.com/office/drawing/2014/main" id="{DBB8E44E-E536-3D6C-1E6C-9828186ED6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94269" y="3235062"/>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ocaine Cowboys: How '80s Miami Became America's Drug Capital | Netflix -  YouTube">
            <a:extLst>
              <a:ext uri="{FF2B5EF4-FFF2-40B4-BE49-F238E27FC236}">
                <a16:creationId xmlns:a16="http://schemas.microsoft.com/office/drawing/2014/main" id="{AA2B8D01-C7BC-28AE-F262-4EE5F23BF6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49000" y="2018731"/>
            <a:ext cx="4776401" cy="2674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7299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64819</TotalTime>
  <Words>7189</Words>
  <Application>Microsoft Office PowerPoint</Application>
  <PresentationFormat>Widescreen</PresentationFormat>
  <Paragraphs>398</Paragraphs>
  <Slides>29</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Calibri Light</vt:lpstr>
      <vt:lpstr>Söhne</vt:lpstr>
      <vt:lpstr>Office Theme</vt:lpstr>
      <vt:lpstr>2023 </vt:lpstr>
      <vt:lpstr>Bridging Continents, Unveiling Journeys</vt:lpstr>
      <vt:lpstr>Pathways in…..Pathways out</vt:lpstr>
      <vt:lpstr>PowerPoint Presentation</vt:lpstr>
      <vt:lpstr>PowerPoint Presentation</vt:lpstr>
      <vt:lpstr>PowerPoint Presentation</vt:lpstr>
      <vt:lpstr>Milestone:  1988 hired by Florida DOC. </vt:lpstr>
      <vt:lpstr>Human Capital + Social Capital +Identity= Behavior</vt:lpstr>
      <vt:lpstr>1988’s Vison and Innovation </vt:lpstr>
      <vt:lpstr>My Behavior?  </vt:lpstr>
      <vt:lpstr>1994’s Vision and Innovation  </vt:lpstr>
      <vt:lpstr>Milestone:  1995 anointed the “Gang PO”</vt:lpstr>
      <vt:lpstr>Human Capital + Social Capital +Identity= Behavior</vt:lpstr>
      <vt:lpstr> Late 1990’s, Vision and Innovation  </vt:lpstr>
      <vt:lpstr>    Behavior=  Awards </vt:lpstr>
      <vt:lpstr>Milestone:  1998  Diving Deep into EBP</vt:lpstr>
      <vt:lpstr>Evolving Variables…What's the Outcome? HC + SC + Identity=???</vt:lpstr>
      <vt:lpstr>2012’s  Vision and Innovation The Road From Crime    </vt:lpstr>
      <vt:lpstr>  Behavior=  The Culmination of Evolution-&gt;The ESP Model.  </vt:lpstr>
      <vt:lpstr>Milestone February of 2020: The Criminologist podcast launch </vt:lpstr>
      <vt:lpstr>2020’s Vision and Innovation  Embracing the Digital Revolution   </vt:lpstr>
      <vt:lpstr> Behavior:  A Journey of Growth and Global Impact</vt:lpstr>
      <vt:lpstr>                 Milestone: A Journey Down Under. An Honor and a Partnership</vt:lpstr>
      <vt:lpstr>“Our potential unfolds not just by looking within, but by harmoniously merging our individual journey with the collective wisdom of our time."   </vt:lpstr>
      <vt:lpstr>   FASD and R-N-R: A Call for a New Direction in Criminal Justice </vt:lpstr>
      <vt:lpstr>                 Becoming Neuro Criminology Informed:  A Paradigm Shift in Probation   </vt:lpstr>
      <vt:lpstr>PowerPoint Presentation</vt:lpstr>
      <vt:lpstr>The Journey Ahead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PACCO 2023</dc:title>
  <dc:creator>joe</dc:creator>
  <cp:lastModifiedBy>joe arvidson</cp:lastModifiedBy>
  <cp:revision>63</cp:revision>
  <dcterms:created xsi:type="dcterms:W3CDTF">2023-04-16T20:18:06Z</dcterms:created>
  <dcterms:modified xsi:type="dcterms:W3CDTF">2023-09-24T19:41:38Z</dcterms:modified>
</cp:coreProperties>
</file>