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5" r:id="rId3"/>
    <p:sldId id="270" r:id="rId4"/>
    <p:sldId id="274" r:id="rId5"/>
    <p:sldId id="268" r:id="rId6"/>
    <p:sldId id="271" r:id="rId7"/>
    <p:sldId id="266" r:id="rId8"/>
    <p:sldId id="264" r:id="rId9"/>
    <p:sldId id="273" r:id="rId10"/>
    <p:sldId id="267" r:id="rId11"/>
    <p:sldId id="262" r:id="rId12"/>
    <p:sldId id="272" r:id="rId13"/>
    <p:sldId id="263" r:id="rId14"/>
    <p:sldId id="269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izonline8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Lessons from the frontline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What has 30 years in Corrections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taught me?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510589"/>
            <a:ext cx="8933688" cy="513348"/>
          </a:xfrm>
        </p:spPr>
        <p:txBody>
          <a:bodyPr>
            <a:normAutofit fontScale="90000"/>
          </a:bodyPr>
          <a:lstStyle/>
          <a:p>
            <a:r>
              <a:rPr lang="en-AU" dirty="0"/>
              <a:t>Community corrections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3457074"/>
            <a:ext cx="8939784" cy="192505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AutoNum type="arabicPeriod"/>
            </a:pPr>
            <a:r>
              <a:rPr lang="en-AU" dirty="0"/>
              <a:t>Resources and intention to intervene constructively and meaningfully</a:t>
            </a:r>
          </a:p>
          <a:p>
            <a:pPr marL="342900" indent="-342900">
              <a:buAutoNum type="arabicPeriod"/>
            </a:pPr>
            <a:r>
              <a:rPr lang="en-AU" i="1" dirty="0"/>
              <a:t>Sufficient</a:t>
            </a:r>
            <a:r>
              <a:rPr lang="en-AU" dirty="0"/>
              <a:t> qualified, well-paid and supported staff</a:t>
            </a:r>
          </a:p>
          <a:p>
            <a:pPr marL="342900" indent="-342900">
              <a:buAutoNum type="arabicPeriod"/>
            </a:pPr>
            <a:r>
              <a:rPr lang="en-AU" dirty="0"/>
              <a:t>Reasonable </a:t>
            </a:r>
            <a:r>
              <a:rPr lang="en-AU" dirty="0" smtClean="0"/>
              <a:t>caseloads (measure these!)</a:t>
            </a:r>
            <a:endParaRPr lang="en-AU" dirty="0"/>
          </a:p>
          <a:p>
            <a:pPr marL="342900" indent="-342900">
              <a:buAutoNum type="arabicPeriod"/>
            </a:pPr>
            <a:r>
              <a:rPr lang="en-AU" dirty="0"/>
              <a:t>Evaluate and apply evidence (strengths, not </a:t>
            </a:r>
            <a:r>
              <a:rPr lang="en-AU" dirty="0" smtClean="0"/>
              <a:t>just risk </a:t>
            </a:r>
            <a:r>
              <a:rPr lang="en-AU" dirty="0"/>
              <a:t>/ punishment)</a:t>
            </a:r>
          </a:p>
          <a:p>
            <a:pPr marL="342900" indent="-342900">
              <a:buAutoNum type="arabicPeriod"/>
            </a:pPr>
            <a:r>
              <a:rPr lang="en-AU" dirty="0"/>
              <a:t>Collaborate with universities for professional development</a:t>
            </a:r>
          </a:p>
          <a:p>
            <a:pPr marL="342900" indent="-342900">
              <a:buAutoNum type="arabicPeriod"/>
            </a:pPr>
            <a:r>
              <a:rPr lang="en-AU" dirty="0"/>
              <a:t>Ensure managers have experience, expertise and </a:t>
            </a:r>
            <a:r>
              <a:rPr lang="en-AU" dirty="0" smtClean="0"/>
              <a:t>commitment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516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29327"/>
            <a:ext cx="8933688" cy="833946"/>
          </a:xfrm>
        </p:spPr>
        <p:txBody>
          <a:bodyPr>
            <a:normAutofit fontScale="90000"/>
          </a:bodyPr>
          <a:lstStyle/>
          <a:p>
            <a:r>
              <a:rPr lang="en-AU" dirty="0"/>
              <a:t>imprisonment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3121891"/>
            <a:ext cx="8939784" cy="230034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AU" dirty="0"/>
              <a:t>Containment does more harm than good</a:t>
            </a:r>
          </a:p>
          <a:p>
            <a:pPr marL="342900" indent="-342900">
              <a:buAutoNum type="arabicPeriod"/>
            </a:pPr>
            <a:r>
              <a:rPr lang="en-AU" dirty="0"/>
              <a:t>Follow the evidence, not the </a:t>
            </a:r>
            <a:r>
              <a:rPr lang="en-AU" dirty="0" smtClean="0"/>
              <a:t>rhetoric</a:t>
            </a:r>
          </a:p>
          <a:p>
            <a:pPr marL="342900" indent="-342900">
              <a:buAutoNum type="arabicPeriod"/>
            </a:pPr>
            <a:r>
              <a:rPr lang="en-AU" dirty="0" smtClean="0"/>
              <a:t>Remission </a:t>
            </a:r>
            <a:r>
              <a:rPr lang="en-AU" dirty="0"/>
              <a:t>/ rewards, not ‘truth in sentencing’</a:t>
            </a:r>
          </a:p>
          <a:p>
            <a:pPr marL="342900" indent="-342900">
              <a:buAutoNum type="arabicPeriod"/>
            </a:pPr>
            <a:r>
              <a:rPr lang="en-AU" dirty="0"/>
              <a:t>Strengths-based rehabilitative </a:t>
            </a:r>
            <a:r>
              <a:rPr lang="en-AU" dirty="0" smtClean="0"/>
              <a:t>approach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AU" dirty="0"/>
              <a:t>Culturally appropriate support for First Nations’ </a:t>
            </a:r>
            <a:r>
              <a:rPr lang="en-AU" dirty="0" smtClean="0"/>
              <a:t>prisoners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720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47727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imprisonment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863273"/>
            <a:ext cx="8939784" cy="2660072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 startAt="6"/>
            </a:pPr>
            <a:r>
              <a:rPr lang="en-AU" dirty="0" smtClean="0"/>
              <a:t>Access in custody </a:t>
            </a:r>
            <a:r>
              <a:rPr lang="en-AU" dirty="0"/>
              <a:t>to ‘normal’ community services (Medicare, health &amp; dental services, drug &amp; alcohol treatment, parenting support, education, banking, legal </a:t>
            </a:r>
            <a:r>
              <a:rPr lang="en-AU" dirty="0" smtClean="0"/>
              <a:t>services)</a:t>
            </a:r>
          </a:p>
          <a:p>
            <a:pPr marL="342900" indent="-342900">
              <a:buAutoNum type="arabicPeriod" startAt="6"/>
            </a:pPr>
            <a:r>
              <a:rPr lang="en-AU" dirty="0" smtClean="0"/>
              <a:t>Focus </a:t>
            </a:r>
            <a:r>
              <a:rPr lang="en-AU" dirty="0"/>
              <a:t>of every sentence on release (education, programs, drug &amp; alcohol treatment, work skills, </a:t>
            </a:r>
            <a:r>
              <a:rPr lang="en-AU" dirty="0" smtClean="0"/>
              <a:t>housing)</a:t>
            </a:r>
          </a:p>
          <a:p>
            <a:pPr marL="342900" indent="-342900">
              <a:buAutoNum type="arabicPeriod" startAt="6"/>
            </a:pPr>
            <a:r>
              <a:rPr lang="en-AU" dirty="0" smtClean="0"/>
              <a:t>Supported </a:t>
            </a:r>
            <a:r>
              <a:rPr lang="en-AU" dirty="0"/>
              <a:t>housing, basic requirements for living and a plan for reintegration for every release </a:t>
            </a:r>
            <a:r>
              <a:rPr lang="en-AU" dirty="0" smtClean="0"/>
              <a:t>(eg identity </a:t>
            </a:r>
            <a:r>
              <a:rPr lang="en-AU" dirty="0"/>
              <a:t>papers, bank account, Medicare card, access to health and transport services)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87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29326"/>
            <a:ext cx="8933688" cy="890337"/>
          </a:xfrm>
        </p:spPr>
        <p:txBody>
          <a:bodyPr>
            <a:normAutofit fontScale="90000"/>
          </a:bodyPr>
          <a:lstStyle/>
          <a:p>
            <a:r>
              <a:rPr lang="en-AU" dirty="0"/>
              <a:t>Building new prisons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919663"/>
            <a:ext cx="8939784" cy="2548264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AutoNum type="arabicPeriod"/>
            </a:pPr>
            <a:r>
              <a:rPr lang="en-AU" dirty="0"/>
              <a:t>Develop community-based alternatives to custody (‘build it and they will come</a:t>
            </a:r>
            <a:r>
              <a:rPr lang="en-AU" dirty="0" smtClean="0"/>
              <a:t>’)</a:t>
            </a:r>
          </a:p>
          <a:p>
            <a:pPr marL="342900" indent="-342900">
              <a:buAutoNum type="arabicPeriod"/>
            </a:pPr>
            <a:r>
              <a:rPr lang="en-AU" dirty="0" smtClean="0"/>
              <a:t>Don’t privatise prisons!</a:t>
            </a:r>
            <a:endParaRPr lang="en-AU" dirty="0"/>
          </a:p>
          <a:p>
            <a:pPr marL="342900" indent="-342900">
              <a:buAutoNum type="arabicPeriod"/>
            </a:pPr>
            <a:r>
              <a:rPr lang="en-AU" dirty="0"/>
              <a:t>Small, local, therapeutic units</a:t>
            </a:r>
          </a:p>
          <a:p>
            <a:pPr marL="342900" indent="-342900">
              <a:buAutoNum type="arabicPeriod"/>
            </a:pPr>
            <a:r>
              <a:rPr lang="en-AU" dirty="0"/>
              <a:t>OPCAT and HR compliant</a:t>
            </a:r>
          </a:p>
          <a:p>
            <a:pPr marL="342900" indent="-342900">
              <a:buAutoNum type="arabicPeriod"/>
            </a:pPr>
            <a:r>
              <a:rPr lang="en-AU" i="1" dirty="0"/>
              <a:t>Sufficient</a:t>
            </a:r>
            <a:r>
              <a:rPr lang="en-AU" dirty="0"/>
              <a:t> qualified, trained and supported staff</a:t>
            </a:r>
          </a:p>
          <a:p>
            <a:pPr marL="342900" indent="-342900">
              <a:buAutoNum type="arabicPeriod"/>
            </a:pPr>
            <a:r>
              <a:rPr lang="en-AU" dirty="0"/>
              <a:t>Integrate family and community</a:t>
            </a:r>
          </a:p>
          <a:p>
            <a:pPr marL="342900" indent="-342900">
              <a:buFont typeface="Garamond" pitchFamily="18" charset="0"/>
              <a:buAutoNum type="arabicPeriod"/>
            </a:pPr>
            <a:r>
              <a:rPr lang="en-AU" dirty="0"/>
              <a:t>Focus on reintegration on release</a:t>
            </a:r>
          </a:p>
          <a:p>
            <a:pPr marL="342900" indent="-342900">
              <a:buAutoNum type="arabicPeriod"/>
            </a:pPr>
            <a:endParaRPr lang="en-AU" dirty="0"/>
          </a:p>
          <a:p>
            <a:pPr marL="342900" indent="-34290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1328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846392" cy="803170"/>
          </a:xfrm>
        </p:spPr>
        <p:txBody>
          <a:bodyPr>
            <a:normAutofit fontScale="90000"/>
          </a:bodyPr>
          <a:lstStyle/>
          <a:p>
            <a:r>
              <a:rPr lang="en-AU" dirty="0"/>
              <a:t>With </a:t>
            </a:r>
            <a:r>
              <a:rPr lang="en-AU" dirty="0" err="1"/>
              <a:t>ThankS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120190"/>
            <a:ext cx="8936846" cy="201907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To my colleagues, mentors, elders and Corrections heroes from whom I’ve learnt so much over the decades;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To you for indulging my rambling reflections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endParaRPr lang="en-AU" dirty="0"/>
          </a:p>
          <a:p>
            <a:r>
              <a:rPr lang="en-AU" dirty="0"/>
              <a:t>Liz Moore ACM, BA, LLB, </a:t>
            </a:r>
            <a:r>
              <a:rPr lang="en-AU" dirty="0" err="1"/>
              <a:t>MCrimCorr</a:t>
            </a:r>
            <a:endParaRPr lang="en-AU" dirty="0"/>
          </a:p>
          <a:p>
            <a:r>
              <a:rPr lang="en-AU" dirty="0" smtClean="0"/>
              <a:t>October </a:t>
            </a:r>
            <a:r>
              <a:rPr lang="en-AU" dirty="0"/>
              <a:t>2023</a:t>
            </a:r>
          </a:p>
          <a:p>
            <a:r>
              <a:rPr lang="en-AU" dirty="0">
                <a:hlinkClick r:id="rId2"/>
              </a:rPr>
              <a:t>lizonline86@gmail.com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361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578582"/>
          </a:xfrm>
        </p:spPr>
        <p:txBody>
          <a:bodyPr>
            <a:normAutofit/>
          </a:bodyPr>
          <a:lstStyle/>
          <a:p>
            <a:r>
              <a:rPr lang="en-AU" sz="2800" dirty="0"/>
              <a:t>How can 30 years of applied criminology help?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056021"/>
            <a:ext cx="8936846" cy="234615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What steps could be taken to: </a:t>
            </a:r>
          </a:p>
          <a:p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reduce rates </a:t>
            </a:r>
            <a:r>
              <a:rPr lang="en-AU" dirty="0"/>
              <a:t>of imprisonment and reoffending?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strengthen </a:t>
            </a:r>
            <a:r>
              <a:rPr lang="en-AU" dirty="0"/>
              <a:t>an effective and professional </a:t>
            </a:r>
            <a:r>
              <a:rPr lang="en-AU" b="1" dirty="0"/>
              <a:t>workforce</a:t>
            </a:r>
            <a:r>
              <a:rPr lang="en-AU" dirty="0"/>
              <a:t>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build </a:t>
            </a:r>
            <a:r>
              <a:rPr lang="en-AU" b="1" dirty="0"/>
              <a:t>safer and fairer </a:t>
            </a:r>
            <a:r>
              <a:rPr lang="en-AU" dirty="0"/>
              <a:t>communities? </a:t>
            </a:r>
            <a:r>
              <a:rPr lang="en-AU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reduce costs</a:t>
            </a:r>
            <a:r>
              <a:rPr lang="en-AU" dirty="0"/>
              <a:t> in the criminal justice system</a:t>
            </a:r>
            <a:r>
              <a:rPr lang="en-AU" dirty="0" smtClean="0"/>
              <a:t>?</a:t>
            </a:r>
          </a:p>
          <a:p>
            <a:r>
              <a:rPr lang="en-AU" dirty="0" smtClean="0"/>
              <a:t>(ie - how do we give taxpayers a better return on their</a:t>
            </a:r>
          </a:p>
          <a:p>
            <a:r>
              <a:rPr lang="en-AU" dirty="0" smtClean="0"/>
              <a:t> community </a:t>
            </a:r>
            <a:r>
              <a:rPr lang="en-AU" dirty="0"/>
              <a:t>safety dollar?)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690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133600"/>
            <a:ext cx="8933688" cy="803563"/>
          </a:xfrm>
        </p:spPr>
        <p:txBody>
          <a:bodyPr>
            <a:normAutofit fontScale="90000"/>
          </a:bodyPr>
          <a:lstStyle/>
          <a:p>
            <a:r>
              <a:rPr lang="en-AU" dirty="0"/>
              <a:t>My practice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3094182"/>
            <a:ext cx="8939784" cy="232604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AU" dirty="0"/>
              <a:t>I’m not the judge (there but for the grace of God go I)</a:t>
            </a:r>
          </a:p>
          <a:p>
            <a:pPr marL="342900" indent="-342900">
              <a:buAutoNum type="arabicPeriod"/>
            </a:pPr>
            <a:r>
              <a:rPr lang="en-AU" dirty="0"/>
              <a:t>People have the capacity for change</a:t>
            </a:r>
          </a:p>
          <a:p>
            <a:pPr marL="342900" indent="-342900">
              <a:buAutoNum type="arabicPeriod"/>
            </a:pPr>
            <a:r>
              <a:rPr lang="en-AU" dirty="0"/>
              <a:t>It’s all in the relationship</a:t>
            </a:r>
          </a:p>
          <a:p>
            <a:pPr marL="342900" indent="-342900">
              <a:buAutoNum type="arabicPeriod"/>
            </a:pPr>
            <a:r>
              <a:rPr lang="en-AU" dirty="0"/>
              <a:t>Terms and conditions (toddlers, teenagers, pets, offenders</a:t>
            </a:r>
            <a:r>
              <a:rPr lang="en-AU" dirty="0" smtClean="0"/>
              <a:t>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67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04292"/>
            <a:ext cx="8933688" cy="1052944"/>
          </a:xfrm>
        </p:spPr>
        <p:txBody>
          <a:bodyPr>
            <a:normAutofit/>
          </a:bodyPr>
          <a:lstStyle/>
          <a:p>
            <a:r>
              <a:rPr lang="en-AU" dirty="0" smtClean="0"/>
              <a:t>My practice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918691"/>
            <a:ext cx="8939784" cy="2641599"/>
          </a:xfrm>
        </p:spPr>
        <p:txBody>
          <a:bodyPr>
            <a:normAutofit/>
          </a:bodyPr>
          <a:lstStyle/>
          <a:p>
            <a:r>
              <a:rPr lang="en-AU" dirty="0" smtClean="0"/>
              <a:t>5.  Understand </a:t>
            </a:r>
            <a:r>
              <a:rPr lang="en-AU" dirty="0"/>
              <a:t>disadvantage / social determinants of offending / trauma-informed (not just what have you done, but what has brought you to this point in your life?) </a:t>
            </a:r>
          </a:p>
          <a:p>
            <a:r>
              <a:rPr lang="en-AU" dirty="0" smtClean="0"/>
              <a:t>6.  Focus </a:t>
            </a:r>
            <a:r>
              <a:rPr lang="en-AU" dirty="0"/>
              <a:t>on strengths (Good Lives Model)</a:t>
            </a:r>
          </a:p>
          <a:p>
            <a:r>
              <a:rPr lang="en-AU" dirty="0" smtClean="0"/>
              <a:t>7.  ‘What </a:t>
            </a:r>
            <a:r>
              <a:rPr lang="en-AU" dirty="0"/>
              <a:t>works’ in intervention for long term desistance</a:t>
            </a:r>
          </a:p>
          <a:p>
            <a:r>
              <a:rPr lang="en-AU" dirty="0" smtClean="0"/>
              <a:t>8.  Never </a:t>
            </a:r>
            <a:r>
              <a:rPr lang="en-AU" dirty="0"/>
              <a:t>stop learning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725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1981200"/>
            <a:ext cx="8933688" cy="818147"/>
          </a:xfrm>
        </p:spPr>
        <p:txBody>
          <a:bodyPr>
            <a:normAutofit fontScale="90000"/>
          </a:bodyPr>
          <a:lstStyle/>
          <a:p>
            <a:r>
              <a:rPr lang="en-AU" dirty="0"/>
              <a:t>government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701089"/>
            <a:ext cx="8939784" cy="268905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AU" dirty="0"/>
              <a:t>Focus resources on prevention and early intervention in at-risk </a:t>
            </a:r>
            <a:r>
              <a:rPr lang="en-AU" dirty="0" smtClean="0"/>
              <a:t>communities – a justice reinvestment approach</a:t>
            </a:r>
            <a:endParaRPr lang="en-AU" dirty="0"/>
          </a:p>
          <a:p>
            <a:pPr marL="342900" indent="-342900">
              <a:buAutoNum type="arabicPeriod"/>
            </a:pPr>
            <a:r>
              <a:rPr lang="en-AU" dirty="0"/>
              <a:t>Steer away from ‘punitive populism</a:t>
            </a:r>
            <a:r>
              <a:rPr lang="en-AU" dirty="0" smtClean="0"/>
              <a:t>’ rhetoric – look to the evidence</a:t>
            </a:r>
            <a:endParaRPr lang="en-AU" dirty="0"/>
          </a:p>
          <a:p>
            <a:pPr marL="342900" indent="-342900">
              <a:buAutoNum type="arabicPeriod"/>
            </a:pPr>
            <a:r>
              <a:rPr lang="en-AU" dirty="0"/>
              <a:t>Abolish mandatory sentences and short sentences</a:t>
            </a:r>
          </a:p>
          <a:p>
            <a:pPr marL="342900" indent="-342900">
              <a:buAutoNum type="arabicPeriod"/>
            </a:pPr>
            <a:r>
              <a:rPr lang="en-AU" dirty="0"/>
              <a:t>Bi/tri partisan agreement on strategic approach </a:t>
            </a:r>
            <a:r>
              <a:rPr lang="en-AU" dirty="0" smtClean="0"/>
              <a:t>(de-politicise the issue)</a:t>
            </a:r>
            <a:endParaRPr lang="en-AU" dirty="0"/>
          </a:p>
          <a:p>
            <a:pPr marL="342900" indent="-342900">
              <a:buAutoNum type="arabicPeriod"/>
            </a:pPr>
            <a:r>
              <a:rPr lang="en-AU" dirty="0"/>
              <a:t>Direct resources to meaningful intervention and </a:t>
            </a:r>
            <a:r>
              <a:rPr lang="en-AU" dirty="0" smtClean="0"/>
              <a:t>evaluation – shift the spending downstream</a:t>
            </a:r>
            <a:endParaRPr lang="en-AU" dirty="0"/>
          </a:p>
          <a:p>
            <a:pPr marL="342900" indent="-34290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78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59710"/>
            <a:ext cx="8933688" cy="76661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Government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918691"/>
            <a:ext cx="8939784" cy="2503053"/>
          </a:xfrm>
        </p:spPr>
        <p:txBody>
          <a:bodyPr>
            <a:normAutofit/>
          </a:bodyPr>
          <a:lstStyle/>
          <a:p>
            <a:r>
              <a:rPr lang="en-AU" dirty="0" smtClean="0"/>
              <a:t>6.  Support </a:t>
            </a:r>
            <a:r>
              <a:rPr lang="en-AU" dirty="0"/>
              <a:t>for people on bail (including housing)</a:t>
            </a:r>
          </a:p>
          <a:p>
            <a:r>
              <a:rPr lang="en-AU" dirty="0" smtClean="0"/>
              <a:t>7.  Decriminalise </a:t>
            </a:r>
            <a:r>
              <a:rPr lang="en-AU" dirty="0"/>
              <a:t>personal use quantities of cannabis / other recreational drugs (health focus)</a:t>
            </a:r>
          </a:p>
          <a:p>
            <a:pPr marL="342900" indent="-342900">
              <a:buAutoNum type="arabicPeriod" startAt="8"/>
            </a:pPr>
            <a:r>
              <a:rPr lang="en-AU" dirty="0" smtClean="0"/>
              <a:t>Increase </a:t>
            </a:r>
            <a:r>
              <a:rPr lang="en-AU" dirty="0"/>
              <a:t>the age of criminal responsibility from 10 to 14 years of </a:t>
            </a:r>
            <a:r>
              <a:rPr lang="en-AU" dirty="0" smtClean="0"/>
              <a:t>age</a:t>
            </a:r>
          </a:p>
          <a:p>
            <a:pPr marL="342900" indent="-342900">
              <a:buAutoNum type="arabicPeriod" startAt="8"/>
            </a:pPr>
            <a:r>
              <a:rPr lang="en-AU" dirty="0" smtClean="0"/>
              <a:t>Better </a:t>
            </a:r>
            <a:r>
              <a:rPr lang="en-AU" dirty="0"/>
              <a:t>address the needs of victims </a:t>
            </a:r>
            <a:endParaRPr lang="en-AU" dirty="0" smtClean="0"/>
          </a:p>
          <a:p>
            <a:pPr marL="342900" indent="-342900">
              <a:buAutoNum type="arabicPeriod" startAt="8"/>
            </a:pPr>
            <a:r>
              <a:rPr lang="en-AU" dirty="0" smtClean="0"/>
              <a:t>Consider </a:t>
            </a:r>
            <a:r>
              <a:rPr lang="en-AU" dirty="0"/>
              <a:t>advice from economics and marketing</a:t>
            </a:r>
          </a:p>
        </p:txBody>
      </p:sp>
    </p:spTree>
    <p:extLst>
      <p:ext uri="{BB962C8B-B14F-4D97-AF65-F5344CB8AC3E}">
        <p14:creationId xmlns:p14="http://schemas.microsoft.com/office/powerpoint/2010/main" val="45556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29326"/>
            <a:ext cx="8933688" cy="741583"/>
          </a:xfrm>
        </p:spPr>
        <p:txBody>
          <a:bodyPr>
            <a:normAutofit fontScale="90000"/>
          </a:bodyPr>
          <a:lstStyle/>
          <a:p>
            <a:r>
              <a:rPr lang="en-AU" dirty="0"/>
              <a:t>courts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660073"/>
            <a:ext cx="8939784" cy="290021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AU" dirty="0"/>
              <a:t>Alternatives to custody </a:t>
            </a:r>
            <a:r>
              <a:rPr lang="en-AU" dirty="0" smtClean="0"/>
              <a:t>– widen </a:t>
            </a:r>
            <a:r>
              <a:rPr lang="en-AU" dirty="0"/>
              <a:t>access to </a:t>
            </a:r>
            <a:r>
              <a:rPr lang="en-AU" dirty="0" smtClean="0"/>
              <a:t>problem-solving, therapeutic </a:t>
            </a:r>
            <a:r>
              <a:rPr lang="en-AU" dirty="0"/>
              <a:t>and restorative courts</a:t>
            </a:r>
          </a:p>
          <a:p>
            <a:pPr marL="342900" indent="-342900">
              <a:buAutoNum type="arabicPeriod"/>
            </a:pPr>
            <a:r>
              <a:rPr lang="en-AU" dirty="0"/>
              <a:t>Evaluation and compliance with best practice</a:t>
            </a:r>
          </a:p>
          <a:p>
            <a:pPr marL="342900" indent="-342900">
              <a:buAutoNum type="arabicPeriod"/>
            </a:pPr>
            <a:r>
              <a:rPr lang="en-AU" dirty="0"/>
              <a:t>No mandatory sentences</a:t>
            </a:r>
          </a:p>
          <a:p>
            <a:pPr marL="342900" indent="-342900">
              <a:buAutoNum type="arabicPeriod"/>
            </a:pPr>
            <a:r>
              <a:rPr lang="en-AU" dirty="0"/>
              <a:t>Abolish short sentences</a:t>
            </a:r>
          </a:p>
          <a:p>
            <a:pPr marL="342900" indent="-342900">
              <a:buAutoNum type="arabicPeriod"/>
            </a:pPr>
            <a:r>
              <a:rPr lang="en-AU" dirty="0"/>
              <a:t>Bail support (including housing</a:t>
            </a:r>
            <a:r>
              <a:rPr lang="en-AU" dirty="0" smtClean="0"/>
              <a:t>)</a:t>
            </a:r>
          </a:p>
          <a:p>
            <a:pPr marL="342900" indent="-342900">
              <a:buAutoNum type="arabicPeriod"/>
            </a:pPr>
            <a:r>
              <a:rPr lang="en-AU" dirty="0" smtClean="0"/>
              <a:t>Not the place to address the needs of victims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785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045369"/>
            <a:ext cx="8933688" cy="761999"/>
          </a:xfrm>
        </p:spPr>
        <p:txBody>
          <a:bodyPr>
            <a:normAutofit fontScale="90000"/>
          </a:bodyPr>
          <a:lstStyle/>
          <a:p>
            <a:r>
              <a:rPr lang="en-AU" dirty="0"/>
              <a:t>corrections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2863516"/>
            <a:ext cx="8939784" cy="250256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AU" dirty="0"/>
              <a:t>Bi/tri partisan agreement on strategic approach</a:t>
            </a:r>
          </a:p>
          <a:p>
            <a:pPr marL="342900" indent="-342900">
              <a:buAutoNum type="arabicPeriod"/>
            </a:pPr>
            <a:r>
              <a:rPr lang="en-AU" dirty="0"/>
              <a:t>Focus on evidence (including lived experience), not just risk  </a:t>
            </a:r>
            <a:r>
              <a:rPr lang="en-AU" dirty="0" smtClean="0"/>
              <a:t>(recidivism </a:t>
            </a:r>
            <a:r>
              <a:rPr lang="en-AU" dirty="0"/>
              <a:t>in Norway = 20%)</a:t>
            </a:r>
          </a:p>
          <a:p>
            <a:pPr marL="342900" indent="-342900">
              <a:buAutoNum type="arabicPeriod"/>
            </a:pPr>
            <a:r>
              <a:rPr lang="en-AU" dirty="0"/>
              <a:t>Understand disadvantage / social determinants of crime / trauma informed practice</a:t>
            </a:r>
          </a:p>
          <a:p>
            <a:pPr marL="342900" indent="-342900">
              <a:buAutoNum type="arabicPeriod"/>
            </a:pPr>
            <a:r>
              <a:rPr lang="en-AU" dirty="0"/>
              <a:t>Restorative and therapeutic options</a:t>
            </a:r>
          </a:p>
          <a:p>
            <a:pPr marL="342900" indent="-34290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495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6"/>
            <a:ext cx="8933688" cy="43109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corrections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3029527"/>
            <a:ext cx="8939784" cy="2364509"/>
          </a:xfrm>
        </p:spPr>
        <p:txBody>
          <a:bodyPr>
            <a:normAutofit/>
          </a:bodyPr>
          <a:lstStyle/>
          <a:p>
            <a:r>
              <a:rPr lang="en-AU" dirty="0" smtClean="0"/>
              <a:t>5.  Resources </a:t>
            </a:r>
            <a:r>
              <a:rPr lang="en-AU" dirty="0"/>
              <a:t>for meaningful intervention (not just surveillance, monitoring, compliance and admin)</a:t>
            </a:r>
          </a:p>
          <a:p>
            <a:pPr marL="342900" indent="-342900">
              <a:buAutoNum type="arabicPeriod" startAt="6"/>
            </a:pPr>
            <a:r>
              <a:rPr lang="en-AU" dirty="0" smtClean="0"/>
              <a:t>Training, evaluation </a:t>
            </a:r>
            <a:r>
              <a:rPr lang="en-AU" dirty="0"/>
              <a:t>and continuous </a:t>
            </a:r>
            <a:r>
              <a:rPr lang="en-AU" dirty="0" smtClean="0"/>
              <a:t>improvement</a:t>
            </a:r>
          </a:p>
          <a:p>
            <a:pPr marL="342900" indent="-342900">
              <a:buAutoNum type="arabicPeriod" startAt="6"/>
            </a:pPr>
            <a:r>
              <a:rPr lang="en-AU" dirty="0" smtClean="0"/>
              <a:t>Rigorous </a:t>
            </a:r>
            <a:r>
              <a:rPr lang="en-AU" dirty="0"/>
              <a:t>selection processes, limited use of contracts, fill vacancies </a:t>
            </a:r>
            <a:r>
              <a:rPr lang="en-AU" dirty="0" smtClean="0"/>
              <a:t>quickly</a:t>
            </a:r>
          </a:p>
          <a:p>
            <a:pPr marL="342900" indent="-342900">
              <a:buAutoNum type="arabicPeriod" startAt="6"/>
            </a:pPr>
            <a:r>
              <a:rPr lang="en-AU" dirty="0" smtClean="0"/>
              <a:t>Wellbeing </a:t>
            </a:r>
            <a:r>
              <a:rPr lang="en-AU" dirty="0"/>
              <a:t>Support for staff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2932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669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Garamond</vt:lpstr>
      <vt:lpstr>Wingdings</vt:lpstr>
      <vt:lpstr>SavonVTI</vt:lpstr>
      <vt:lpstr>Lessons from the frontline</vt:lpstr>
      <vt:lpstr>How can 30 years of applied criminology help?</vt:lpstr>
      <vt:lpstr>My practice</vt:lpstr>
      <vt:lpstr>My practice</vt:lpstr>
      <vt:lpstr>government</vt:lpstr>
      <vt:lpstr>Government</vt:lpstr>
      <vt:lpstr>courts</vt:lpstr>
      <vt:lpstr>corrections</vt:lpstr>
      <vt:lpstr>corrections</vt:lpstr>
      <vt:lpstr>Community corrections</vt:lpstr>
      <vt:lpstr>imprisonment</vt:lpstr>
      <vt:lpstr>imprisonment</vt:lpstr>
      <vt:lpstr>Building new prisons</vt:lpstr>
      <vt:lpstr>With ThankS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2023-04-28T00:55:05Z</dcterms:created>
  <dcterms:modified xsi:type="dcterms:W3CDTF">2023-10-13T01:31:57Z</dcterms:modified>
</cp:coreProperties>
</file>