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8288000" cy="10287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Glacial Indifference" panose="020B0604020202020204" charset="0"/>
      <p:regular r:id="rId35"/>
    </p:embeddedFont>
    <p:embeddedFont>
      <p:font typeface="Glacial Indifference Bold" panose="020B0604020202020204" charset="0"/>
      <p:regular r:id="rId36"/>
    </p:embeddedFont>
    <p:embeddedFont>
      <p:font typeface="Nourd" panose="020B0604020202020204" charset="0"/>
      <p:regular r:id="rId37"/>
    </p:embeddedFont>
    <p:embeddedFont>
      <p:font typeface="Nourd Bold" panose="020B0604020202020204" charset="0"/>
      <p:regular r:id="rId38"/>
    </p:embeddedFont>
    <p:embeddedFont>
      <p:font typeface="Nourd Light" panose="020B0604020202020204" charset="0"/>
      <p:regular r:id="rId39"/>
    </p:embeddedFont>
    <p:embeddedFont>
      <p:font typeface="Nourd Medium" panose="020B060402020202020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24" d="100"/>
          <a:sy n="24" d="100"/>
        </p:scale>
        <p:origin x="100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5.png"/><Relationship Id="rId2" Type="http://schemas.openxmlformats.org/officeDocument/2006/relationships/hyperlink" Target="http://www.theparagongroupllc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C9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878784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351690" y="4150106"/>
            <a:ext cx="6907610" cy="4509060"/>
            <a:chOff x="0" y="0"/>
            <a:chExt cx="9210147" cy="6012080"/>
          </a:xfrm>
        </p:grpSpPr>
        <p:sp>
          <p:nvSpPr>
            <p:cNvPr id="4" name="TextBox 4"/>
            <p:cNvSpPr txBox="1"/>
            <p:nvPr/>
          </p:nvSpPr>
          <p:spPr>
            <a:xfrm>
              <a:off x="0" y="38100"/>
              <a:ext cx="9210147" cy="4533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6600"/>
                </a:lnSpc>
              </a:pPr>
              <a:r>
                <a:rPr lang="en-US" sz="6000">
                  <a:solidFill>
                    <a:srgbClr val="EFEEE9"/>
                  </a:solidFill>
                  <a:latin typeface="Glacial Indifference"/>
                </a:rPr>
                <a:t>From Ripples to Waves: Navigating  Crime Pathways with RNR and TIDES 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5238438"/>
              <a:ext cx="9210147" cy="7736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899"/>
                </a:lnSpc>
              </a:pPr>
              <a:r>
                <a:rPr lang="en-US" sz="3499">
                  <a:solidFill>
                    <a:srgbClr val="EFEEE9"/>
                  </a:solidFill>
                  <a:latin typeface="Nourd Light"/>
                </a:rPr>
                <a:t>PACCOA 2023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539772" y="2420991"/>
            <a:ext cx="5634387" cy="7031333"/>
          </a:xfrm>
          <a:custGeom>
            <a:avLst/>
            <a:gdLst/>
            <a:ahLst/>
            <a:cxnLst/>
            <a:rect l="l" t="t" r="r" b="b"/>
            <a:pathLst>
              <a:path w="5634387" h="7031333">
                <a:moveTo>
                  <a:pt x="0" y="0"/>
                </a:moveTo>
                <a:lnTo>
                  <a:pt x="5634387" y="0"/>
                </a:lnTo>
                <a:lnTo>
                  <a:pt x="5634387" y="7031334"/>
                </a:lnTo>
                <a:lnTo>
                  <a:pt x="0" y="70313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2" b="-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914400"/>
            <a:ext cx="7545830" cy="1096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2799">
                <a:solidFill>
                  <a:srgbClr val="4D4A46"/>
                </a:solidFill>
                <a:latin typeface="Nourd Bold"/>
              </a:rPr>
              <a:t>Joseph Arvidson</a:t>
            </a:r>
          </a:p>
          <a:p>
            <a:pPr>
              <a:lnSpc>
                <a:spcPts val="4480"/>
              </a:lnSpc>
            </a:pPr>
            <a:r>
              <a:rPr lang="en-US" sz="2800">
                <a:solidFill>
                  <a:srgbClr val="4D4A46"/>
                </a:solidFill>
                <a:latin typeface="Nourd Bold"/>
              </a:rPr>
              <a:t>Executive Direction, The Paragon Group</a:t>
            </a:r>
          </a:p>
        </p:txBody>
      </p:sp>
      <p:sp>
        <p:nvSpPr>
          <p:cNvPr id="8" name="AutoShape 8"/>
          <p:cNvSpPr/>
          <p:nvPr/>
        </p:nvSpPr>
        <p:spPr>
          <a:xfrm>
            <a:off x="5805902" y="1028700"/>
            <a:ext cx="13680084" cy="9525"/>
          </a:xfrm>
          <a:prstGeom prst="rect">
            <a:avLst/>
          </a:prstGeom>
          <a:solidFill>
            <a:srgbClr val="EFEEE9"/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82100" y="629219"/>
            <a:ext cx="8514781" cy="9095238"/>
            <a:chOff x="0" y="0"/>
            <a:chExt cx="2880309" cy="30766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0309" cy="3076661"/>
            </a:xfrm>
            <a:custGeom>
              <a:avLst/>
              <a:gdLst/>
              <a:ahLst/>
              <a:cxnLst/>
              <a:rect l="l" t="t" r="r" b="b"/>
              <a:pathLst>
                <a:path w="2880309" h="3076661">
                  <a:moveTo>
                    <a:pt x="0" y="0"/>
                  </a:moveTo>
                  <a:lnTo>
                    <a:pt x="2880309" y="0"/>
                  </a:lnTo>
                  <a:lnTo>
                    <a:pt x="2880309" y="3076661"/>
                  </a:lnTo>
                  <a:lnTo>
                    <a:pt x="0" y="3076661"/>
                  </a:lnTo>
                  <a:close/>
                </a:path>
              </a:pathLst>
            </a:custGeom>
            <a:solidFill>
              <a:srgbClr val="222B2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9989308" y="2435691"/>
            <a:ext cx="6900617" cy="5482293"/>
          </a:xfrm>
          <a:custGeom>
            <a:avLst/>
            <a:gdLst/>
            <a:ahLst/>
            <a:cxnLst/>
            <a:rect l="l" t="t" r="r" b="b"/>
            <a:pathLst>
              <a:path w="6900617" h="5482293">
                <a:moveTo>
                  <a:pt x="0" y="0"/>
                </a:moveTo>
                <a:lnTo>
                  <a:pt x="6900617" y="0"/>
                </a:lnTo>
                <a:lnTo>
                  <a:pt x="6900617" y="5482293"/>
                </a:lnTo>
                <a:lnTo>
                  <a:pt x="0" y="54822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446" r="-2944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1071613" y="1189459"/>
            <a:ext cx="577996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Nourd"/>
              </a:rPr>
              <a:t>Renewing a Sense of Self</a:t>
            </a:r>
          </a:p>
        </p:txBody>
      </p:sp>
      <p:sp>
        <p:nvSpPr>
          <p:cNvPr id="6" name="AutoShape 6"/>
          <p:cNvSpPr/>
          <p:nvPr/>
        </p:nvSpPr>
        <p:spPr>
          <a:xfrm rot="-5400000">
            <a:off x="12539094" y="5129212"/>
            <a:ext cx="10287000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407681" y="1143475"/>
            <a:ext cx="6789505" cy="2441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00"/>
              </a:lnSpc>
            </a:pPr>
            <a:r>
              <a:rPr lang="en-US" sz="7000">
                <a:solidFill>
                  <a:srgbClr val="222B29"/>
                </a:solidFill>
                <a:latin typeface="Glacial Indifference"/>
              </a:rPr>
              <a:t>Identity Transformation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03818" y="3921726"/>
            <a:ext cx="7197232" cy="4930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7" lvl="1" indent="-377824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222B29"/>
                </a:solidFill>
                <a:latin typeface="Nourd"/>
              </a:rPr>
              <a:t>Trauma overwhelms individuals and disconnects us from our very identity</a:t>
            </a:r>
          </a:p>
          <a:p>
            <a:pPr marL="755647" lvl="1" indent="-377824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222B29"/>
                </a:solidFill>
                <a:latin typeface="Nourd"/>
              </a:rPr>
              <a:t>Labeling theory defines marginalized and justice impacted individuals by what they have done or experienced rather than who they are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9219" y="629219"/>
            <a:ext cx="8514781" cy="9095238"/>
            <a:chOff x="0" y="0"/>
            <a:chExt cx="2880309" cy="30766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0309" cy="3076661"/>
            </a:xfrm>
            <a:custGeom>
              <a:avLst/>
              <a:gdLst/>
              <a:ahLst/>
              <a:cxnLst/>
              <a:rect l="l" t="t" r="r" b="b"/>
              <a:pathLst>
                <a:path w="2880309" h="3076661">
                  <a:moveTo>
                    <a:pt x="0" y="0"/>
                  </a:moveTo>
                  <a:lnTo>
                    <a:pt x="2880309" y="0"/>
                  </a:lnTo>
                  <a:lnTo>
                    <a:pt x="2880309" y="3076661"/>
                  </a:lnTo>
                  <a:lnTo>
                    <a:pt x="0" y="3076661"/>
                  </a:lnTo>
                  <a:close/>
                </a:path>
              </a:pathLst>
            </a:custGeom>
            <a:solidFill>
              <a:srgbClr val="54545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 rot="-5400000">
            <a:off x="-4528569" y="5129213"/>
            <a:ext cx="10287000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36427" y="2435691"/>
            <a:ext cx="6900617" cy="5482293"/>
          </a:xfrm>
          <a:custGeom>
            <a:avLst/>
            <a:gdLst/>
            <a:ahLst/>
            <a:cxnLst/>
            <a:rect l="l" t="t" r="r" b="b"/>
            <a:pathLst>
              <a:path w="6900617" h="5482293">
                <a:moveTo>
                  <a:pt x="0" y="0"/>
                </a:moveTo>
                <a:lnTo>
                  <a:pt x="6900617" y="0"/>
                </a:lnTo>
                <a:lnTo>
                  <a:pt x="6900617" y="5482293"/>
                </a:lnTo>
                <a:lnTo>
                  <a:pt x="0" y="54822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537" r="-195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9600844" y="1232383"/>
            <a:ext cx="6618908" cy="120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00"/>
              </a:lnSpc>
            </a:pPr>
            <a:r>
              <a:rPr lang="en-US" sz="7000">
                <a:solidFill>
                  <a:srgbClr val="1A1414"/>
                </a:solidFill>
                <a:latin typeface="Glacial Indifference"/>
              </a:rPr>
              <a:t>Resiliency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53625" y="3136681"/>
            <a:ext cx="6789505" cy="554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7" lvl="1" indent="-377824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1A1414"/>
                </a:solidFill>
                <a:latin typeface="Nourd"/>
              </a:rPr>
              <a:t>The capacity of individuals to draw upon resources and abilities to cope with challenging events</a:t>
            </a:r>
          </a:p>
          <a:p>
            <a:pPr marL="755647" lvl="1" indent="-377824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1A1414"/>
                </a:solidFill>
                <a:latin typeface="Nourd"/>
              </a:rPr>
              <a:t>More than just bouncing back from the past</a:t>
            </a:r>
          </a:p>
          <a:p>
            <a:pPr marL="755647" lvl="1" indent="-377824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1A1414"/>
                </a:solidFill>
                <a:latin typeface="Nourd"/>
              </a:rPr>
              <a:t>Goal is to build coping skills and abilities that empower us to adapt and thrive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62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5591792" y="5401687"/>
            <a:ext cx="7132992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989308" y="1849479"/>
            <a:ext cx="6900617" cy="3723657"/>
          </a:xfrm>
          <a:custGeom>
            <a:avLst/>
            <a:gdLst/>
            <a:ahLst/>
            <a:cxnLst/>
            <a:rect l="l" t="t" r="r" b="b"/>
            <a:pathLst>
              <a:path w="6900617" h="3723657">
                <a:moveTo>
                  <a:pt x="0" y="0"/>
                </a:moveTo>
                <a:lnTo>
                  <a:pt x="6900617" y="0"/>
                </a:lnTo>
                <a:lnTo>
                  <a:pt x="6900617" y="3723657"/>
                </a:lnTo>
                <a:lnTo>
                  <a:pt x="0" y="37236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1919" b="-7191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36427" y="1849479"/>
            <a:ext cx="6900617" cy="3723657"/>
          </a:xfrm>
          <a:custGeom>
            <a:avLst/>
            <a:gdLst/>
            <a:ahLst/>
            <a:cxnLst/>
            <a:rect l="l" t="t" r="r" b="b"/>
            <a:pathLst>
              <a:path w="6900617" h="3723657">
                <a:moveTo>
                  <a:pt x="0" y="0"/>
                </a:moveTo>
                <a:lnTo>
                  <a:pt x="6900617" y="0"/>
                </a:lnTo>
                <a:lnTo>
                  <a:pt x="6900617" y="3723657"/>
                </a:lnTo>
                <a:lnTo>
                  <a:pt x="0" y="37236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934" b="-139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9933878" y="6004311"/>
            <a:ext cx="6844935" cy="86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Glacial Indifference"/>
              </a:rPr>
              <a:t>Rather than a static trait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36427" y="6030347"/>
            <a:ext cx="6844935" cy="837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60"/>
              </a:lnSpc>
            </a:pPr>
            <a:r>
              <a:rPr lang="en-US" sz="4900">
                <a:solidFill>
                  <a:srgbClr val="FFFFFF"/>
                </a:solidFill>
                <a:latin typeface="Glacial Indifference"/>
              </a:rPr>
              <a:t>A Dynamic Characteristic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89308" y="7353696"/>
            <a:ext cx="6789505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7" lvl="1" indent="-377824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Nourd"/>
              </a:rPr>
              <a:t>Predetermined</a:t>
            </a:r>
          </a:p>
          <a:p>
            <a:pPr marL="755647" lvl="1" indent="-377824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Nourd"/>
              </a:rPr>
              <a:t>A Powerless Perspective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36427" y="7353696"/>
            <a:ext cx="6789505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7" lvl="1" indent="-377824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Nourd"/>
              </a:rPr>
              <a:t>Changeable and learnable</a:t>
            </a:r>
          </a:p>
          <a:p>
            <a:pPr marL="755647" lvl="1" indent="-377824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Nourd"/>
              </a:rPr>
              <a:t>An Empowering Perspective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87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82100" y="629219"/>
            <a:ext cx="8514781" cy="9095238"/>
            <a:chOff x="0" y="0"/>
            <a:chExt cx="2880309" cy="30766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0309" cy="3076661"/>
            </a:xfrm>
            <a:custGeom>
              <a:avLst/>
              <a:gdLst/>
              <a:ahLst/>
              <a:cxnLst/>
              <a:rect l="l" t="t" r="r" b="b"/>
              <a:pathLst>
                <a:path w="2880309" h="3076661">
                  <a:moveTo>
                    <a:pt x="0" y="0"/>
                  </a:moveTo>
                  <a:lnTo>
                    <a:pt x="2880309" y="0"/>
                  </a:lnTo>
                  <a:lnTo>
                    <a:pt x="2880309" y="3076661"/>
                  </a:lnTo>
                  <a:lnTo>
                    <a:pt x="0" y="3076661"/>
                  </a:lnTo>
                  <a:close/>
                </a:path>
              </a:pathLst>
            </a:custGeom>
            <a:solidFill>
              <a:srgbClr val="3F363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9989308" y="2435691"/>
            <a:ext cx="6900617" cy="5482293"/>
          </a:xfrm>
          <a:custGeom>
            <a:avLst/>
            <a:gdLst/>
            <a:ahLst/>
            <a:cxnLst/>
            <a:rect l="l" t="t" r="r" b="b"/>
            <a:pathLst>
              <a:path w="6900617" h="5482293">
                <a:moveTo>
                  <a:pt x="0" y="0"/>
                </a:moveTo>
                <a:lnTo>
                  <a:pt x="6900617" y="0"/>
                </a:lnTo>
                <a:lnTo>
                  <a:pt x="6900617" y="5482293"/>
                </a:lnTo>
                <a:lnTo>
                  <a:pt x="0" y="54822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622" r="-96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rot="-5400000">
            <a:off x="12539094" y="5129212"/>
            <a:ext cx="10287000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436427" y="2532898"/>
            <a:ext cx="6789505" cy="120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00"/>
              </a:lnSpc>
            </a:pPr>
            <a:r>
              <a:rPr lang="en-US" sz="7000">
                <a:solidFill>
                  <a:srgbClr val="FFFFFF"/>
                </a:solidFill>
                <a:latin typeface="Glacial Indifference"/>
              </a:rPr>
              <a:t>Social Support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36427" y="4854680"/>
            <a:ext cx="6789505" cy="3813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37" lvl="1" indent="-388618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FFFFFF"/>
                </a:solidFill>
                <a:latin typeface="Nourd Light"/>
              </a:rPr>
              <a:t>Opportunities for change</a:t>
            </a:r>
          </a:p>
          <a:p>
            <a:pPr marL="777237" lvl="1" indent="-388618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FFFFFF"/>
                </a:solidFill>
                <a:latin typeface="Nourd Light"/>
              </a:rPr>
              <a:t>Intentional re-integration</a:t>
            </a:r>
          </a:p>
          <a:p>
            <a:pPr marL="777237" lvl="1" indent="-388618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FFFFFF"/>
                </a:solidFill>
                <a:latin typeface="Nourd Light"/>
              </a:rPr>
              <a:t>Community recognition of individual change</a:t>
            </a:r>
          </a:p>
          <a:p>
            <a:pPr marL="777237" lvl="1" indent="-388618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FFFFFF"/>
                </a:solidFill>
                <a:latin typeface="Nourd Light"/>
              </a:rPr>
              <a:t>Meaningful and authentic relationships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00644"/>
            <a:ext cx="18288000" cy="0"/>
          </a:xfrm>
          <a:prstGeom prst="line">
            <a:avLst/>
          </a:prstGeom>
          <a:ln w="28575" cap="flat">
            <a:solidFill>
              <a:srgbClr val="22232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0" y="9695881"/>
            <a:ext cx="18288000" cy="0"/>
          </a:xfrm>
          <a:prstGeom prst="line">
            <a:avLst/>
          </a:prstGeom>
          <a:ln w="28575" cap="flat">
            <a:solidFill>
              <a:srgbClr val="22232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 rot="-5400000">
            <a:off x="-4528569" y="5129213"/>
            <a:ext cx="10287000" cy="0"/>
          </a:xfrm>
          <a:prstGeom prst="line">
            <a:avLst/>
          </a:prstGeom>
          <a:ln w="28575" cap="flat">
            <a:solidFill>
              <a:srgbClr val="22232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rot="-5400000">
            <a:off x="12539094" y="5129212"/>
            <a:ext cx="10287000" cy="0"/>
          </a:xfrm>
          <a:prstGeom prst="line">
            <a:avLst/>
          </a:prstGeom>
          <a:ln w="28575" cap="flat">
            <a:solidFill>
              <a:srgbClr val="22232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36427" y="2094818"/>
            <a:ext cx="6646460" cy="6319141"/>
          </a:xfrm>
          <a:custGeom>
            <a:avLst/>
            <a:gdLst/>
            <a:ahLst/>
            <a:cxnLst/>
            <a:rect l="l" t="t" r="r" b="b"/>
            <a:pathLst>
              <a:path w="6646460" h="6319141">
                <a:moveTo>
                  <a:pt x="0" y="0"/>
                </a:moveTo>
                <a:lnTo>
                  <a:pt x="6646460" y="0"/>
                </a:lnTo>
                <a:lnTo>
                  <a:pt x="6646460" y="6319141"/>
                </a:lnTo>
                <a:lnTo>
                  <a:pt x="0" y="631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407" r="-471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436427" y="1198984"/>
            <a:ext cx="5779960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599">
                <a:solidFill>
                  <a:srgbClr val="222323"/>
                </a:solidFill>
                <a:latin typeface="Nourd"/>
              </a:rPr>
              <a:t>All about the synergy....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44000" y="1653185"/>
            <a:ext cx="6618908" cy="788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41"/>
              </a:lnSpc>
            </a:pPr>
            <a:r>
              <a:rPr lang="en-US" sz="4600">
                <a:solidFill>
                  <a:srgbClr val="222323"/>
                </a:solidFill>
                <a:latin typeface="Glacial Indifference"/>
              </a:rPr>
              <a:t>The Four Pillars of Change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386032" y="3350326"/>
            <a:ext cx="7287267" cy="5793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19"/>
              </a:lnSpc>
            </a:pPr>
            <a:r>
              <a:rPr lang="en-US" sz="3299">
                <a:solidFill>
                  <a:srgbClr val="222323"/>
                </a:solidFill>
                <a:latin typeface="Nourd"/>
              </a:rPr>
              <a:t>•The Four Pillars of Change in TIDES have a synergistic relationship to each other: the combined effects are greater than the sum of their separate effects.</a:t>
            </a:r>
          </a:p>
          <a:p>
            <a:pPr>
              <a:lnSpc>
                <a:spcPts val="4619"/>
              </a:lnSpc>
            </a:pPr>
            <a:endParaRPr lang="en-US" sz="3299">
              <a:solidFill>
                <a:srgbClr val="222323"/>
              </a:solidFill>
              <a:latin typeface="Nourd"/>
            </a:endParaRPr>
          </a:p>
          <a:p>
            <a:pPr>
              <a:lnSpc>
                <a:spcPts val="4619"/>
              </a:lnSpc>
            </a:pPr>
            <a:r>
              <a:rPr lang="en-US" sz="3299">
                <a:solidFill>
                  <a:srgbClr val="222323"/>
                </a:solidFill>
                <a:latin typeface="Nourd"/>
              </a:rPr>
              <a:t>•For example, by addressing one of the Themes (Social Support), there is also an impact on the Themes of Resiliency, and Identity.    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7786" b="7786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3717583" y="2366394"/>
            <a:ext cx="11429676" cy="2426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180"/>
              </a:lnSpc>
              <a:spcBef>
                <a:spcPct val="0"/>
              </a:spcBef>
            </a:pPr>
            <a:r>
              <a:rPr lang="en-US" sz="10200" u="none" strike="noStrike" spc="-408">
                <a:solidFill>
                  <a:srgbClr val="503D30"/>
                </a:solidFill>
                <a:latin typeface="Glacial Indifference"/>
              </a:rPr>
              <a:t>The Synergy of the Pillars of Change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9C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6534763" y="2977897"/>
            <a:ext cx="0" cy="5255641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flipV="1">
            <a:off x="11818916" y="2977897"/>
            <a:ext cx="0" cy="5255641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726245" y="3281671"/>
            <a:ext cx="4171065" cy="3723657"/>
          </a:xfrm>
          <a:custGeom>
            <a:avLst/>
            <a:gdLst/>
            <a:ahLst/>
            <a:cxnLst/>
            <a:rect l="l" t="t" r="r" b="b"/>
            <a:pathLst>
              <a:path w="4171065" h="3723657">
                <a:moveTo>
                  <a:pt x="0" y="0"/>
                </a:moveTo>
                <a:lnTo>
                  <a:pt x="4171064" y="0"/>
                </a:lnTo>
                <a:lnTo>
                  <a:pt x="4171064" y="3723658"/>
                </a:lnTo>
                <a:lnTo>
                  <a:pt x="0" y="37236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0874" r="-508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058468" y="3281671"/>
            <a:ext cx="4171065" cy="3723657"/>
          </a:xfrm>
          <a:custGeom>
            <a:avLst/>
            <a:gdLst/>
            <a:ahLst/>
            <a:cxnLst/>
            <a:rect l="l" t="t" r="r" b="b"/>
            <a:pathLst>
              <a:path w="4171065" h="3723657">
                <a:moveTo>
                  <a:pt x="0" y="0"/>
                </a:moveTo>
                <a:lnTo>
                  <a:pt x="4171064" y="0"/>
                </a:lnTo>
                <a:lnTo>
                  <a:pt x="4171064" y="3723658"/>
                </a:lnTo>
                <a:lnTo>
                  <a:pt x="0" y="3723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997" r="-169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452328" y="3281671"/>
            <a:ext cx="4171065" cy="3723657"/>
          </a:xfrm>
          <a:custGeom>
            <a:avLst/>
            <a:gdLst/>
            <a:ahLst/>
            <a:cxnLst/>
            <a:rect l="l" t="t" r="r" b="b"/>
            <a:pathLst>
              <a:path w="4171065" h="3723657">
                <a:moveTo>
                  <a:pt x="0" y="0"/>
                </a:moveTo>
                <a:lnTo>
                  <a:pt x="4171065" y="0"/>
                </a:lnTo>
                <a:lnTo>
                  <a:pt x="4171065" y="3723658"/>
                </a:lnTo>
                <a:lnTo>
                  <a:pt x="0" y="37236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997" r="-169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726245" y="7633646"/>
            <a:ext cx="4171065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4800">
                <a:solidFill>
                  <a:srgbClr val="FFFFFF"/>
                </a:solidFill>
                <a:latin typeface="Nourd"/>
              </a:rPr>
              <a:t>Neuro-Science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168175" y="7565066"/>
            <a:ext cx="4171065" cy="165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4800">
                <a:solidFill>
                  <a:srgbClr val="FFFFFF"/>
                </a:solidFill>
                <a:latin typeface="Nourd"/>
              </a:rPr>
              <a:t>Trauma Informed Care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390691" y="7633646"/>
            <a:ext cx="4171065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4800">
                <a:solidFill>
                  <a:srgbClr val="FFFFFF"/>
                </a:solidFill>
                <a:latin typeface="Nourd"/>
              </a:rPr>
              <a:t>Desistance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19028" y="847725"/>
            <a:ext cx="15635169" cy="1552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600"/>
              </a:lnSpc>
            </a:pPr>
            <a:r>
              <a:rPr lang="en-US" sz="9000">
                <a:solidFill>
                  <a:srgbClr val="FFFFFF"/>
                </a:solidFill>
                <a:latin typeface="Glacial Indifference"/>
              </a:rPr>
              <a:t>Self Regulation and </a:t>
            </a:r>
            <a:r>
              <a:rPr lang="en-US" sz="9000">
                <a:solidFill>
                  <a:srgbClr val="50617D"/>
                </a:solidFill>
                <a:latin typeface="Glacial Indifference"/>
              </a:rPr>
              <a:t>RESILIENCE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9C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6534763" y="2977897"/>
            <a:ext cx="0" cy="5255641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flipV="1">
            <a:off x="11818916" y="2977897"/>
            <a:ext cx="0" cy="5255641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726245" y="3281671"/>
            <a:ext cx="4171065" cy="3723657"/>
          </a:xfrm>
          <a:custGeom>
            <a:avLst/>
            <a:gdLst/>
            <a:ahLst/>
            <a:cxnLst/>
            <a:rect l="l" t="t" r="r" b="b"/>
            <a:pathLst>
              <a:path w="4171065" h="3723657">
                <a:moveTo>
                  <a:pt x="0" y="0"/>
                </a:moveTo>
                <a:lnTo>
                  <a:pt x="4171064" y="0"/>
                </a:lnTo>
                <a:lnTo>
                  <a:pt x="4171064" y="3723658"/>
                </a:lnTo>
                <a:lnTo>
                  <a:pt x="0" y="37236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0874" r="-508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058468" y="3281671"/>
            <a:ext cx="4171065" cy="3723657"/>
          </a:xfrm>
          <a:custGeom>
            <a:avLst/>
            <a:gdLst/>
            <a:ahLst/>
            <a:cxnLst/>
            <a:rect l="l" t="t" r="r" b="b"/>
            <a:pathLst>
              <a:path w="4171065" h="3723657">
                <a:moveTo>
                  <a:pt x="0" y="0"/>
                </a:moveTo>
                <a:lnTo>
                  <a:pt x="4171064" y="0"/>
                </a:lnTo>
                <a:lnTo>
                  <a:pt x="4171064" y="3723658"/>
                </a:lnTo>
                <a:lnTo>
                  <a:pt x="0" y="3723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997" r="-169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452328" y="3281671"/>
            <a:ext cx="4171065" cy="3723657"/>
          </a:xfrm>
          <a:custGeom>
            <a:avLst/>
            <a:gdLst/>
            <a:ahLst/>
            <a:cxnLst/>
            <a:rect l="l" t="t" r="r" b="b"/>
            <a:pathLst>
              <a:path w="4171065" h="3723657">
                <a:moveTo>
                  <a:pt x="0" y="0"/>
                </a:moveTo>
                <a:lnTo>
                  <a:pt x="4171065" y="0"/>
                </a:lnTo>
                <a:lnTo>
                  <a:pt x="4171065" y="3723658"/>
                </a:lnTo>
                <a:lnTo>
                  <a:pt x="0" y="37236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997" r="-169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726245" y="7633646"/>
            <a:ext cx="4171065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4800">
                <a:solidFill>
                  <a:srgbClr val="FFFFFF"/>
                </a:solidFill>
                <a:latin typeface="Nourd"/>
              </a:rPr>
              <a:t>Neuro-Science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168175" y="7565066"/>
            <a:ext cx="4171065" cy="165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4800">
                <a:solidFill>
                  <a:srgbClr val="FFFFFF"/>
                </a:solidFill>
                <a:latin typeface="Nourd"/>
              </a:rPr>
              <a:t>Trauma Informed Care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390691" y="7633646"/>
            <a:ext cx="4171065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4800">
                <a:solidFill>
                  <a:srgbClr val="FFFFFF"/>
                </a:solidFill>
                <a:latin typeface="Nourd"/>
              </a:rPr>
              <a:t>Desistance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21046" y="866775"/>
            <a:ext cx="16865324" cy="1394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340"/>
              </a:lnSpc>
            </a:pPr>
            <a:r>
              <a:rPr lang="en-US" sz="8100">
                <a:solidFill>
                  <a:srgbClr val="FFFFFF"/>
                </a:solidFill>
                <a:latin typeface="Glacial Indifference"/>
              </a:rPr>
              <a:t>Self Regulation and </a:t>
            </a:r>
            <a:r>
              <a:rPr lang="en-US" sz="8100">
                <a:solidFill>
                  <a:srgbClr val="212020"/>
                </a:solidFill>
                <a:latin typeface="Glacial Indifference"/>
              </a:rPr>
              <a:t>SOCIAL SUPPORT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9C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6534763" y="2977897"/>
            <a:ext cx="0" cy="5255641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flipV="1">
            <a:off x="11818916" y="2977897"/>
            <a:ext cx="0" cy="5255641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726245" y="3281671"/>
            <a:ext cx="4171065" cy="3723657"/>
          </a:xfrm>
          <a:custGeom>
            <a:avLst/>
            <a:gdLst/>
            <a:ahLst/>
            <a:cxnLst/>
            <a:rect l="l" t="t" r="r" b="b"/>
            <a:pathLst>
              <a:path w="4171065" h="3723657">
                <a:moveTo>
                  <a:pt x="0" y="0"/>
                </a:moveTo>
                <a:lnTo>
                  <a:pt x="4171064" y="0"/>
                </a:lnTo>
                <a:lnTo>
                  <a:pt x="4171064" y="3723658"/>
                </a:lnTo>
                <a:lnTo>
                  <a:pt x="0" y="37236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0874" r="-508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058468" y="3281671"/>
            <a:ext cx="4171065" cy="3723657"/>
          </a:xfrm>
          <a:custGeom>
            <a:avLst/>
            <a:gdLst/>
            <a:ahLst/>
            <a:cxnLst/>
            <a:rect l="l" t="t" r="r" b="b"/>
            <a:pathLst>
              <a:path w="4171065" h="3723657">
                <a:moveTo>
                  <a:pt x="0" y="0"/>
                </a:moveTo>
                <a:lnTo>
                  <a:pt x="4171064" y="0"/>
                </a:lnTo>
                <a:lnTo>
                  <a:pt x="4171064" y="3723658"/>
                </a:lnTo>
                <a:lnTo>
                  <a:pt x="0" y="3723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997" r="-169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452328" y="3281671"/>
            <a:ext cx="4171065" cy="3723657"/>
          </a:xfrm>
          <a:custGeom>
            <a:avLst/>
            <a:gdLst/>
            <a:ahLst/>
            <a:cxnLst/>
            <a:rect l="l" t="t" r="r" b="b"/>
            <a:pathLst>
              <a:path w="4171065" h="3723657">
                <a:moveTo>
                  <a:pt x="0" y="0"/>
                </a:moveTo>
                <a:lnTo>
                  <a:pt x="4171065" y="0"/>
                </a:lnTo>
                <a:lnTo>
                  <a:pt x="4171065" y="3723658"/>
                </a:lnTo>
                <a:lnTo>
                  <a:pt x="0" y="37236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997" r="-169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726245" y="7633646"/>
            <a:ext cx="4171065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4800">
                <a:solidFill>
                  <a:srgbClr val="FFFFFF"/>
                </a:solidFill>
                <a:latin typeface="Nourd"/>
              </a:rPr>
              <a:t>Neuro-Science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168175" y="7565066"/>
            <a:ext cx="4171065" cy="165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4800">
                <a:solidFill>
                  <a:srgbClr val="FFFFFF"/>
                </a:solidFill>
                <a:latin typeface="Nourd"/>
              </a:rPr>
              <a:t>Trauma Informed Care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390691" y="7633646"/>
            <a:ext cx="4171065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4800">
                <a:solidFill>
                  <a:srgbClr val="FFFFFF"/>
                </a:solidFill>
                <a:latin typeface="Nourd"/>
              </a:rPr>
              <a:t>Desistance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45016" y="902729"/>
            <a:ext cx="16865324" cy="1427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620"/>
              </a:lnSpc>
            </a:pPr>
            <a:r>
              <a:rPr lang="en-US" sz="8300">
                <a:solidFill>
                  <a:srgbClr val="FFFFFF"/>
                </a:solidFill>
                <a:latin typeface="Glacial Indifference"/>
              </a:rPr>
              <a:t>Self Regulation and </a:t>
            </a:r>
            <a:r>
              <a:rPr lang="en-US" sz="8300">
                <a:solidFill>
                  <a:srgbClr val="1E3B60"/>
                </a:solidFill>
                <a:latin typeface="Glacial Indifference"/>
              </a:rPr>
              <a:t>IDENTITY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430959" cy="10287000"/>
            <a:chOff x="0" y="0"/>
            <a:chExt cx="248387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874" cy="2709333"/>
            </a:xfrm>
            <a:custGeom>
              <a:avLst/>
              <a:gdLst/>
              <a:ahLst/>
              <a:cxnLst/>
              <a:rect l="l" t="t" r="r" b="b"/>
              <a:pathLst>
                <a:path w="2483874" h="2709333">
                  <a:moveTo>
                    <a:pt x="0" y="0"/>
                  </a:moveTo>
                  <a:lnTo>
                    <a:pt x="2483874" y="0"/>
                  </a:lnTo>
                  <a:lnTo>
                    <a:pt x="248387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46A7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98738" y="874162"/>
            <a:ext cx="7433482" cy="8538676"/>
          </a:xfrm>
          <a:custGeom>
            <a:avLst/>
            <a:gdLst/>
            <a:ahLst/>
            <a:cxnLst/>
            <a:rect l="l" t="t" r="r" b="b"/>
            <a:pathLst>
              <a:path w="7433482" h="8538676">
                <a:moveTo>
                  <a:pt x="0" y="0"/>
                </a:moveTo>
                <a:lnTo>
                  <a:pt x="7433483" y="0"/>
                </a:lnTo>
                <a:lnTo>
                  <a:pt x="7433483" y="8538676"/>
                </a:lnTo>
                <a:lnTo>
                  <a:pt x="0" y="85386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274" r="-360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868037" y="2608294"/>
            <a:ext cx="5122944" cy="164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378"/>
              </a:lnSpc>
            </a:pPr>
            <a:r>
              <a:rPr lang="en-US" sz="6075">
                <a:solidFill>
                  <a:srgbClr val="140F09"/>
                </a:solidFill>
                <a:latin typeface="Nourd"/>
              </a:rPr>
              <a:t>Identity and </a:t>
            </a:r>
            <a:r>
              <a:rPr lang="en-US" sz="6075">
                <a:solidFill>
                  <a:srgbClr val="E8DDB8"/>
                </a:solidFill>
                <a:latin typeface="Nourd"/>
              </a:rPr>
              <a:t>RESILIENCE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868037" y="5838913"/>
            <a:ext cx="5657826" cy="1762169"/>
            <a:chOff x="0" y="0"/>
            <a:chExt cx="7543768" cy="2349558"/>
          </a:xfrm>
        </p:grpSpPr>
        <p:sp>
          <p:nvSpPr>
            <p:cNvPr id="8" name="TextBox 8"/>
            <p:cNvSpPr txBox="1"/>
            <p:nvPr/>
          </p:nvSpPr>
          <p:spPr>
            <a:xfrm>
              <a:off x="0" y="-76200"/>
              <a:ext cx="7543768" cy="880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5599"/>
                </a:lnSpc>
              </a:pPr>
              <a:r>
                <a:rPr lang="en-US" sz="3999">
                  <a:solidFill>
                    <a:srgbClr val="140F09"/>
                  </a:solidFill>
                  <a:latin typeface="Nourd"/>
                </a:rPr>
                <a:t>Trauma Informed Care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469023"/>
              <a:ext cx="7490662" cy="880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5599"/>
                </a:lnSpc>
              </a:pPr>
              <a:r>
                <a:rPr lang="en-US" sz="3999">
                  <a:solidFill>
                    <a:srgbClr val="140F09"/>
                  </a:solidFill>
                  <a:latin typeface="Nourd"/>
                </a:rPr>
                <a:t>Desistance</a:t>
              </a:r>
            </a:p>
          </p:txBody>
        </p:sp>
      </p:grpSp>
      <p:sp>
        <p:nvSpPr>
          <p:cNvPr id="10" name="AutoShape 10"/>
          <p:cNvSpPr/>
          <p:nvPr/>
        </p:nvSpPr>
        <p:spPr>
          <a:xfrm>
            <a:off x="10868037" y="5048123"/>
            <a:ext cx="5617996" cy="0"/>
          </a:xfrm>
          <a:prstGeom prst="line">
            <a:avLst/>
          </a:prstGeom>
          <a:ln w="38100" cap="flat">
            <a:solidFill>
              <a:srgbClr val="646A7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4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56383" y="0"/>
            <a:ext cx="10531617" cy="10287000"/>
            <a:chOff x="0" y="0"/>
            <a:chExt cx="14042157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5863" r="15863"/>
            <a:stretch>
              <a:fillRect/>
            </a:stretch>
          </p:blipFill>
          <p:spPr>
            <a:xfrm>
              <a:off x="0" y="0"/>
              <a:ext cx="14042157" cy="137160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028700" y="2389263"/>
            <a:ext cx="5353808" cy="590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360"/>
              </a:lnSpc>
            </a:pPr>
            <a:r>
              <a:rPr lang="en-US" sz="7800" u="none">
                <a:solidFill>
                  <a:srgbClr val="FFFFFF"/>
                </a:solidFill>
                <a:latin typeface="Glacial Indifference"/>
              </a:rPr>
              <a:t>What do you expect to uncover in today’s journey?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430959" cy="10287000"/>
            <a:chOff x="0" y="0"/>
            <a:chExt cx="248387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874" cy="2709333"/>
            </a:xfrm>
            <a:custGeom>
              <a:avLst/>
              <a:gdLst/>
              <a:ahLst/>
              <a:cxnLst/>
              <a:rect l="l" t="t" r="r" b="b"/>
              <a:pathLst>
                <a:path w="2483874" h="2709333">
                  <a:moveTo>
                    <a:pt x="0" y="0"/>
                  </a:moveTo>
                  <a:lnTo>
                    <a:pt x="2483874" y="0"/>
                  </a:lnTo>
                  <a:lnTo>
                    <a:pt x="248387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46A7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98738" y="874162"/>
            <a:ext cx="7433482" cy="8538676"/>
          </a:xfrm>
          <a:custGeom>
            <a:avLst/>
            <a:gdLst/>
            <a:ahLst/>
            <a:cxnLst/>
            <a:rect l="l" t="t" r="r" b="b"/>
            <a:pathLst>
              <a:path w="7433482" h="8538676">
                <a:moveTo>
                  <a:pt x="0" y="0"/>
                </a:moveTo>
                <a:lnTo>
                  <a:pt x="7433483" y="0"/>
                </a:lnTo>
                <a:lnTo>
                  <a:pt x="7433483" y="8538676"/>
                </a:lnTo>
                <a:lnTo>
                  <a:pt x="0" y="85386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274" r="-360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868037" y="1798669"/>
            <a:ext cx="5122944" cy="2458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378"/>
              </a:lnSpc>
            </a:pPr>
            <a:r>
              <a:rPr lang="en-US" sz="6075">
                <a:solidFill>
                  <a:srgbClr val="140F09"/>
                </a:solidFill>
                <a:latin typeface="Nourd"/>
              </a:rPr>
              <a:t>Identity and </a:t>
            </a:r>
            <a:r>
              <a:rPr lang="en-US" sz="6075">
                <a:solidFill>
                  <a:srgbClr val="EFEEE9"/>
                </a:solidFill>
                <a:latin typeface="Nourd"/>
              </a:rPr>
              <a:t>SOCIAL SUPPORT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868037" y="5838913"/>
            <a:ext cx="5657826" cy="1762169"/>
            <a:chOff x="0" y="0"/>
            <a:chExt cx="7543768" cy="2349558"/>
          </a:xfrm>
        </p:grpSpPr>
        <p:sp>
          <p:nvSpPr>
            <p:cNvPr id="8" name="TextBox 8"/>
            <p:cNvSpPr txBox="1"/>
            <p:nvPr/>
          </p:nvSpPr>
          <p:spPr>
            <a:xfrm>
              <a:off x="0" y="-76200"/>
              <a:ext cx="7543768" cy="880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5599"/>
                </a:lnSpc>
              </a:pPr>
              <a:r>
                <a:rPr lang="en-US" sz="3999">
                  <a:solidFill>
                    <a:srgbClr val="140F09"/>
                  </a:solidFill>
                  <a:latin typeface="Nourd"/>
                </a:rPr>
                <a:t>Trauma Informed Care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469023"/>
              <a:ext cx="7490662" cy="880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5599"/>
                </a:lnSpc>
              </a:pPr>
              <a:r>
                <a:rPr lang="en-US" sz="3999">
                  <a:solidFill>
                    <a:srgbClr val="140F09"/>
                  </a:solidFill>
                  <a:latin typeface="Nourd"/>
                </a:rPr>
                <a:t>Desistance</a:t>
              </a:r>
            </a:p>
          </p:txBody>
        </p:sp>
      </p:grpSp>
      <p:sp>
        <p:nvSpPr>
          <p:cNvPr id="10" name="AutoShape 10"/>
          <p:cNvSpPr/>
          <p:nvPr/>
        </p:nvSpPr>
        <p:spPr>
          <a:xfrm>
            <a:off x="10868037" y="5048123"/>
            <a:ext cx="5617996" cy="0"/>
          </a:xfrm>
          <a:prstGeom prst="line">
            <a:avLst/>
          </a:prstGeom>
          <a:ln w="38100" cap="flat">
            <a:solidFill>
              <a:srgbClr val="646A7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4300" y="1028700"/>
            <a:ext cx="8191500" cy="8232234"/>
          </a:xfrm>
          <a:custGeom>
            <a:avLst/>
            <a:gdLst/>
            <a:ahLst/>
            <a:cxnLst/>
            <a:rect l="l" t="t" r="r" b="b"/>
            <a:pathLst>
              <a:path w="8191500" h="8232234">
                <a:moveTo>
                  <a:pt x="0" y="0"/>
                </a:moveTo>
                <a:lnTo>
                  <a:pt x="8191500" y="0"/>
                </a:lnTo>
                <a:lnTo>
                  <a:pt x="8191500" y="8232234"/>
                </a:lnTo>
                <a:lnTo>
                  <a:pt x="0" y="82322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867" r="-375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10604557" y="7855828"/>
            <a:ext cx="5194285" cy="31220"/>
          </a:xfrm>
          <a:prstGeom prst="line">
            <a:avLst/>
          </a:prstGeom>
          <a:ln w="19050" cap="flat">
            <a:solidFill>
              <a:srgbClr val="40465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604557" y="2125856"/>
            <a:ext cx="6299143" cy="5213609"/>
            <a:chOff x="0" y="0"/>
            <a:chExt cx="8398857" cy="6951478"/>
          </a:xfrm>
        </p:grpSpPr>
        <p:sp>
          <p:nvSpPr>
            <p:cNvPr id="5" name="TextBox 5"/>
            <p:cNvSpPr txBox="1"/>
            <p:nvPr/>
          </p:nvSpPr>
          <p:spPr>
            <a:xfrm>
              <a:off x="0" y="238125"/>
              <a:ext cx="8398857" cy="40417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649"/>
                </a:lnSpc>
                <a:spcBef>
                  <a:spcPct val="0"/>
                </a:spcBef>
              </a:pPr>
              <a:r>
                <a:rPr lang="en-US" sz="8499" u="none" strike="noStrike">
                  <a:solidFill>
                    <a:srgbClr val="140F09"/>
                  </a:solidFill>
                  <a:latin typeface="Nourd"/>
                </a:rPr>
                <a:t>Resilience and Social Support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743569"/>
              <a:ext cx="8398857" cy="698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199"/>
                </a:lnSpc>
                <a:spcBef>
                  <a:spcPct val="0"/>
                </a:spcBef>
              </a:pPr>
              <a:r>
                <a:rPr lang="en-US" sz="3499" u="none" strike="noStrike">
                  <a:solidFill>
                    <a:srgbClr val="140F09"/>
                  </a:solidFill>
                  <a:latin typeface="Nourd"/>
                </a:rPr>
                <a:t>Trauma Informed Care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6252978"/>
              <a:ext cx="8398857" cy="698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199"/>
                </a:lnSpc>
                <a:spcBef>
                  <a:spcPct val="0"/>
                </a:spcBef>
              </a:pPr>
              <a:r>
                <a:rPr lang="en-US" sz="3499" u="none" strike="noStrike">
                  <a:solidFill>
                    <a:srgbClr val="140F09"/>
                  </a:solidFill>
                  <a:latin typeface="Nourd"/>
                </a:rPr>
                <a:t>Desistance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86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9219" y="5176838"/>
            <a:ext cx="8514781" cy="4547619"/>
            <a:chOff x="0" y="0"/>
            <a:chExt cx="2880309" cy="15383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0309" cy="1538330"/>
            </a:xfrm>
            <a:custGeom>
              <a:avLst/>
              <a:gdLst/>
              <a:ahLst/>
              <a:cxnLst/>
              <a:rect l="l" t="t" r="r" b="b"/>
              <a:pathLst>
                <a:path w="2880309" h="1538330">
                  <a:moveTo>
                    <a:pt x="0" y="0"/>
                  </a:moveTo>
                  <a:lnTo>
                    <a:pt x="2880309" y="0"/>
                  </a:lnTo>
                  <a:lnTo>
                    <a:pt x="2880309" y="1538330"/>
                  </a:lnTo>
                  <a:lnTo>
                    <a:pt x="0" y="1538330"/>
                  </a:lnTo>
                  <a:close/>
                </a:path>
              </a:pathLst>
            </a:custGeom>
            <a:solidFill>
              <a:srgbClr val="D5C5A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 rot="-5400000">
            <a:off x="-4528569" y="5129213"/>
            <a:ext cx="10287000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29219" y="2435691"/>
            <a:ext cx="7707825" cy="5278289"/>
          </a:xfrm>
          <a:custGeom>
            <a:avLst/>
            <a:gdLst/>
            <a:ahLst/>
            <a:cxnLst/>
            <a:rect l="l" t="t" r="r" b="b"/>
            <a:pathLst>
              <a:path w="7707825" h="5278289">
                <a:moveTo>
                  <a:pt x="0" y="0"/>
                </a:moveTo>
                <a:lnTo>
                  <a:pt x="7707825" y="0"/>
                </a:lnTo>
                <a:lnTo>
                  <a:pt x="7707825" y="5278289"/>
                </a:lnTo>
                <a:lnTo>
                  <a:pt x="0" y="52782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870" r="-108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696912"/>
            <a:ext cx="15434730" cy="596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r>
              <a:rPr lang="en-US" sz="3499">
                <a:solidFill>
                  <a:srgbClr val="251409"/>
                </a:solidFill>
                <a:latin typeface="Nourd"/>
              </a:rPr>
              <a:t>A meaningful, trauma informed interaction facilitating desistance from crime.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22315" y="1776150"/>
            <a:ext cx="6789505" cy="781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500">
                <a:solidFill>
                  <a:srgbClr val="251409"/>
                </a:solidFill>
                <a:latin typeface="Glacial Indifference"/>
              </a:rPr>
              <a:t>Regulate and Relate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22315" y="2736270"/>
            <a:ext cx="6789505" cy="1073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9" lvl="1" indent="-334645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251409"/>
                </a:solidFill>
                <a:latin typeface="Nourd"/>
              </a:rPr>
              <a:t>Effective engagement designed to strengthen the working alliance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73677" y="7867650"/>
            <a:ext cx="7970323" cy="163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80"/>
              </a:lnSpc>
            </a:pPr>
            <a:r>
              <a:rPr lang="en-US" sz="4700">
                <a:solidFill>
                  <a:srgbClr val="251409"/>
                </a:solidFill>
                <a:latin typeface="Glacial Indifference"/>
              </a:rPr>
              <a:t>The TIDES Compass: Navigating Client Interactions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922315" y="3945945"/>
            <a:ext cx="6789505" cy="781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500">
                <a:solidFill>
                  <a:srgbClr val="251409"/>
                </a:solidFill>
                <a:latin typeface="Glacial Indifference"/>
              </a:rPr>
              <a:t>Reason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922315" y="5008160"/>
            <a:ext cx="6789505" cy="1073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9" lvl="1" indent="-334645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251409"/>
                </a:solidFill>
                <a:latin typeface="Nourd"/>
              </a:rPr>
              <a:t>Active collaboration with mutual agreement on a change focus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081652" y="6322610"/>
            <a:ext cx="6789505" cy="781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500">
                <a:solidFill>
                  <a:srgbClr val="251409"/>
                </a:solidFill>
                <a:latin typeface="Glacial Indifference"/>
              </a:rPr>
              <a:t>Intervene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081652" y="7284634"/>
            <a:ext cx="6789505" cy="53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9" lvl="1" indent="-334645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251409"/>
                </a:solidFill>
                <a:latin typeface="Nourd"/>
              </a:rPr>
              <a:t>Facilitate an intervention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081652" y="8099733"/>
            <a:ext cx="6789505" cy="781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500">
                <a:solidFill>
                  <a:srgbClr val="251409"/>
                </a:solidFill>
                <a:latin typeface="Glacial Indifference"/>
              </a:rPr>
              <a:t>Empower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922315" y="9061757"/>
            <a:ext cx="6789505" cy="53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9" lvl="1" indent="-334645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251409"/>
                </a:solidFill>
                <a:latin typeface="Nourd"/>
              </a:rPr>
              <a:t>Agree on next steps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67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5591792" y="5401687"/>
            <a:ext cx="7132992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989308" y="2205023"/>
            <a:ext cx="6900617" cy="3723657"/>
          </a:xfrm>
          <a:custGeom>
            <a:avLst/>
            <a:gdLst/>
            <a:ahLst/>
            <a:cxnLst/>
            <a:rect l="l" t="t" r="r" b="b"/>
            <a:pathLst>
              <a:path w="6900617" h="3723657">
                <a:moveTo>
                  <a:pt x="0" y="0"/>
                </a:moveTo>
                <a:lnTo>
                  <a:pt x="6900617" y="0"/>
                </a:lnTo>
                <a:lnTo>
                  <a:pt x="6900617" y="3723657"/>
                </a:lnTo>
                <a:lnTo>
                  <a:pt x="0" y="37236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734" b="-117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36427" y="2205023"/>
            <a:ext cx="6900617" cy="3723657"/>
          </a:xfrm>
          <a:custGeom>
            <a:avLst/>
            <a:gdLst/>
            <a:ahLst/>
            <a:cxnLst/>
            <a:rect l="l" t="t" r="r" b="b"/>
            <a:pathLst>
              <a:path w="6900617" h="3723657">
                <a:moveTo>
                  <a:pt x="0" y="0"/>
                </a:moveTo>
                <a:lnTo>
                  <a:pt x="6900617" y="0"/>
                </a:lnTo>
                <a:lnTo>
                  <a:pt x="6900617" y="3723657"/>
                </a:lnTo>
                <a:lnTo>
                  <a:pt x="0" y="37236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734" b="-117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9933878" y="6182083"/>
            <a:ext cx="6844935" cy="86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Glacial Indifference"/>
              </a:rPr>
              <a:t>Relate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64268" y="6208119"/>
            <a:ext cx="6844935" cy="837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60"/>
              </a:lnSpc>
            </a:pPr>
            <a:r>
              <a:rPr lang="en-US" sz="4900">
                <a:solidFill>
                  <a:srgbClr val="FFFFFF"/>
                </a:solidFill>
                <a:latin typeface="Glacial Indifference"/>
              </a:rPr>
              <a:t>Regulate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89308" y="7353696"/>
            <a:ext cx="6789505" cy="1671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9" lvl="1" indent="-345439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FFFFFF"/>
                </a:solidFill>
                <a:latin typeface="Nourd"/>
              </a:rPr>
              <a:t>Reducing the Power Differential</a:t>
            </a:r>
          </a:p>
          <a:p>
            <a:pPr marL="690879" lvl="1" indent="-345439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FFFFFF"/>
                </a:solidFill>
                <a:latin typeface="Nourd"/>
              </a:rPr>
              <a:t>Strengthening the working alliance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36427" y="7353696"/>
            <a:ext cx="6789505" cy="2233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9" lvl="1" indent="-345439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FFFFFF"/>
                </a:solidFill>
                <a:latin typeface="Nourd"/>
              </a:rPr>
              <a:t>A Sensory Experience:  What we Do</a:t>
            </a:r>
          </a:p>
          <a:p>
            <a:pPr marL="690879" lvl="1" indent="-345439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FFFFFF"/>
                </a:solidFill>
                <a:latin typeface="Nourd"/>
              </a:rPr>
              <a:t>A Cognitive Experience: What we Say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528002"/>
            <a:ext cx="1586122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Glacial Indifference Bold"/>
              </a:rPr>
              <a:t>R</a:t>
            </a:r>
            <a:r>
              <a:rPr lang="en-US" sz="5199">
                <a:solidFill>
                  <a:srgbClr val="FFFFFF"/>
                </a:solidFill>
                <a:latin typeface="Glacial Indifference"/>
              </a:rPr>
              <a:t>egulate and relate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9219" y="629219"/>
            <a:ext cx="8514781" cy="9095238"/>
            <a:chOff x="0" y="0"/>
            <a:chExt cx="2880309" cy="30766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0309" cy="3076661"/>
            </a:xfrm>
            <a:custGeom>
              <a:avLst/>
              <a:gdLst/>
              <a:ahLst/>
              <a:cxnLst/>
              <a:rect l="l" t="t" r="r" b="b"/>
              <a:pathLst>
                <a:path w="2880309" h="3076661">
                  <a:moveTo>
                    <a:pt x="0" y="0"/>
                  </a:moveTo>
                  <a:lnTo>
                    <a:pt x="2880309" y="0"/>
                  </a:lnTo>
                  <a:lnTo>
                    <a:pt x="2880309" y="3076661"/>
                  </a:lnTo>
                  <a:lnTo>
                    <a:pt x="0" y="3076661"/>
                  </a:lnTo>
                  <a:close/>
                </a:path>
              </a:pathLst>
            </a:custGeom>
            <a:solidFill>
              <a:srgbClr val="4A576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 rot="-5400000">
            <a:off x="-4528569" y="5129213"/>
            <a:ext cx="10287000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36427" y="2435691"/>
            <a:ext cx="6900617" cy="5482293"/>
          </a:xfrm>
          <a:custGeom>
            <a:avLst/>
            <a:gdLst/>
            <a:ahLst/>
            <a:cxnLst/>
            <a:rect l="l" t="t" r="r" b="b"/>
            <a:pathLst>
              <a:path w="6900617" h="5482293">
                <a:moveTo>
                  <a:pt x="0" y="0"/>
                </a:moveTo>
                <a:lnTo>
                  <a:pt x="6900617" y="0"/>
                </a:lnTo>
                <a:lnTo>
                  <a:pt x="6900617" y="5482293"/>
                </a:lnTo>
                <a:lnTo>
                  <a:pt x="0" y="54822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285" b="-442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9600844" y="1232383"/>
            <a:ext cx="6618908" cy="120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00"/>
              </a:lnSpc>
            </a:pPr>
            <a:r>
              <a:rPr lang="en-US" sz="7000">
                <a:solidFill>
                  <a:srgbClr val="1A1414"/>
                </a:solidFill>
                <a:latin typeface="Glacial Indifference Bold"/>
              </a:rPr>
              <a:t>R</a:t>
            </a:r>
            <a:r>
              <a:rPr lang="en-US" sz="7000">
                <a:solidFill>
                  <a:srgbClr val="1A1414"/>
                </a:solidFill>
                <a:latin typeface="Glacial Indifference"/>
              </a:rPr>
              <a:t>eason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811407" y="2638919"/>
            <a:ext cx="6789505" cy="6374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68" lvl="1" indent="-356234">
              <a:lnSpc>
                <a:spcPts val="4619"/>
              </a:lnSpc>
              <a:buFont typeface="Arial"/>
              <a:buChar char="•"/>
            </a:pPr>
            <a:r>
              <a:rPr lang="en-US" sz="3299">
                <a:solidFill>
                  <a:srgbClr val="1A1414"/>
                </a:solidFill>
                <a:latin typeface="Nourd"/>
              </a:rPr>
              <a:t>An individual who is regulated and feels connected will be able to fully access their frontal cortex and the executive functioning center</a:t>
            </a:r>
          </a:p>
          <a:p>
            <a:pPr marL="712468" lvl="1" indent="-356234">
              <a:lnSpc>
                <a:spcPts val="4619"/>
              </a:lnSpc>
              <a:buFont typeface="Arial"/>
              <a:buChar char="•"/>
            </a:pPr>
            <a:r>
              <a:rPr lang="en-US" sz="3299">
                <a:solidFill>
                  <a:srgbClr val="1A1414"/>
                </a:solidFill>
                <a:latin typeface="Nourd"/>
              </a:rPr>
              <a:t>This allows the professional to accurately assess need in the identified areas of change</a:t>
            </a:r>
          </a:p>
          <a:p>
            <a:pPr marL="712468" lvl="1" indent="-356234">
              <a:lnSpc>
                <a:spcPts val="4619"/>
              </a:lnSpc>
              <a:buFont typeface="Arial"/>
              <a:buChar char="•"/>
            </a:pPr>
            <a:r>
              <a:rPr lang="en-US" sz="3299">
                <a:solidFill>
                  <a:srgbClr val="1A1414"/>
                </a:solidFill>
                <a:latin typeface="Nourd"/>
              </a:rPr>
              <a:t>This allows the client to focus and actively collaborate in setting a change target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86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9219" y="629219"/>
            <a:ext cx="8514781" cy="9095238"/>
            <a:chOff x="0" y="0"/>
            <a:chExt cx="2880309" cy="30766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0309" cy="3076661"/>
            </a:xfrm>
            <a:custGeom>
              <a:avLst/>
              <a:gdLst/>
              <a:ahLst/>
              <a:cxnLst/>
              <a:rect l="l" t="t" r="r" b="b"/>
              <a:pathLst>
                <a:path w="2880309" h="3076661">
                  <a:moveTo>
                    <a:pt x="0" y="0"/>
                  </a:moveTo>
                  <a:lnTo>
                    <a:pt x="2880309" y="0"/>
                  </a:lnTo>
                  <a:lnTo>
                    <a:pt x="2880309" y="3076661"/>
                  </a:lnTo>
                  <a:lnTo>
                    <a:pt x="0" y="3076661"/>
                  </a:lnTo>
                  <a:close/>
                </a:path>
              </a:pathLst>
            </a:custGeom>
            <a:solidFill>
              <a:srgbClr val="4A576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 rot="-5400000">
            <a:off x="-4528569" y="5129213"/>
            <a:ext cx="10287000" cy="0"/>
          </a:xfrm>
          <a:prstGeom prst="line">
            <a:avLst/>
          </a:prstGeom>
          <a:ln w="28575" cap="flat">
            <a:solidFill>
              <a:srgbClr val="D1DDE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36427" y="2435691"/>
            <a:ext cx="6900617" cy="5482293"/>
          </a:xfrm>
          <a:custGeom>
            <a:avLst/>
            <a:gdLst/>
            <a:ahLst/>
            <a:cxnLst/>
            <a:rect l="l" t="t" r="r" b="b"/>
            <a:pathLst>
              <a:path w="6900617" h="5482293">
                <a:moveTo>
                  <a:pt x="0" y="0"/>
                </a:moveTo>
                <a:lnTo>
                  <a:pt x="6900617" y="0"/>
                </a:lnTo>
                <a:lnTo>
                  <a:pt x="6900617" y="5482293"/>
                </a:lnTo>
                <a:lnTo>
                  <a:pt x="0" y="54822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56" r="-125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9671953" y="1232383"/>
            <a:ext cx="6618908" cy="120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00"/>
              </a:lnSpc>
            </a:pPr>
            <a:r>
              <a:rPr lang="en-US" sz="7000">
                <a:solidFill>
                  <a:srgbClr val="D1DDE4"/>
                </a:solidFill>
                <a:latin typeface="Glacial Indifference Bold"/>
              </a:rPr>
              <a:t>I</a:t>
            </a:r>
            <a:r>
              <a:rPr lang="en-US" sz="7000">
                <a:solidFill>
                  <a:srgbClr val="D1DDE4"/>
                </a:solidFill>
                <a:latin typeface="Glacial Indifference"/>
              </a:rPr>
              <a:t>ntervene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506032" y="2748263"/>
            <a:ext cx="7302912" cy="6169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D1DDE4"/>
                </a:solidFill>
                <a:latin typeface="Nourd"/>
              </a:rPr>
              <a:t>Emotional recognition and regulation interventions such as mindfulness, breathing and grounding exercises</a:t>
            </a: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D1DDE4"/>
                </a:solidFill>
                <a:latin typeface="Nourd"/>
              </a:rPr>
              <a:t>Cognitive interventions focused on restructuring reactive thinking and reframing identity</a:t>
            </a: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D1DDE4"/>
                </a:solidFill>
                <a:latin typeface="Nourd"/>
              </a:rPr>
              <a:t>Developing coping skills and seeking out community resources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9219" y="629219"/>
            <a:ext cx="8514781" cy="9095238"/>
            <a:chOff x="0" y="0"/>
            <a:chExt cx="2880309" cy="30766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0309" cy="3076661"/>
            </a:xfrm>
            <a:custGeom>
              <a:avLst/>
              <a:gdLst/>
              <a:ahLst/>
              <a:cxnLst/>
              <a:rect l="l" t="t" r="r" b="b"/>
              <a:pathLst>
                <a:path w="2880309" h="3076661">
                  <a:moveTo>
                    <a:pt x="0" y="0"/>
                  </a:moveTo>
                  <a:lnTo>
                    <a:pt x="2880309" y="0"/>
                  </a:lnTo>
                  <a:lnTo>
                    <a:pt x="2880309" y="3076661"/>
                  </a:lnTo>
                  <a:lnTo>
                    <a:pt x="0" y="3076661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 rot="-5400000">
            <a:off x="-4528569" y="5129213"/>
            <a:ext cx="10287000" cy="0"/>
          </a:xfrm>
          <a:prstGeom prst="line">
            <a:avLst/>
          </a:prstGeom>
          <a:ln w="28575" cap="flat">
            <a:solidFill>
              <a:srgbClr val="1A181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36427" y="2435691"/>
            <a:ext cx="6900617" cy="5482293"/>
          </a:xfrm>
          <a:custGeom>
            <a:avLst/>
            <a:gdLst/>
            <a:ahLst/>
            <a:cxnLst/>
            <a:rect l="l" t="t" r="r" b="b"/>
            <a:pathLst>
              <a:path w="6900617" h="5482293">
                <a:moveTo>
                  <a:pt x="0" y="0"/>
                </a:moveTo>
                <a:lnTo>
                  <a:pt x="6900617" y="0"/>
                </a:lnTo>
                <a:lnTo>
                  <a:pt x="6900617" y="5482293"/>
                </a:lnTo>
                <a:lnTo>
                  <a:pt x="0" y="54822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622" r="-96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9695656" y="2047269"/>
            <a:ext cx="6618908" cy="120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00"/>
              </a:lnSpc>
            </a:pPr>
            <a:r>
              <a:rPr lang="en-US" sz="7000">
                <a:solidFill>
                  <a:srgbClr val="1A181B"/>
                </a:solidFill>
                <a:latin typeface="Glacial Indifference Bold"/>
              </a:rPr>
              <a:t>E</a:t>
            </a:r>
            <a:r>
              <a:rPr lang="en-US" sz="7000">
                <a:solidFill>
                  <a:srgbClr val="1A181B"/>
                </a:solidFill>
                <a:latin typeface="Glacial Indifference"/>
              </a:rPr>
              <a:t>mpower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695656" y="3606334"/>
            <a:ext cx="6789505" cy="431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7" lvl="1" indent="-377824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1A181B"/>
                </a:solidFill>
                <a:latin typeface="Nourd"/>
              </a:rPr>
              <a:t>Identify next steps</a:t>
            </a:r>
          </a:p>
          <a:p>
            <a:pPr marL="755647" lvl="1" indent="-377824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1A181B"/>
                </a:solidFill>
                <a:latin typeface="Nourd"/>
              </a:rPr>
              <a:t>Determine availability of supports</a:t>
            </a:r>
          </a:p>
          <a:p>
            <a:pPr marL="755647" lvl="1" indent="-377824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1A181B"/>
                </a:solidFill>
                <a:latin typeface="Nourd"/>
              </a:rPr>
              <a:t>Assess confidence and hopefulness</a:t>
            </a:r>
          </a:p>
          <a:p>
            <a:pPr marL="755647" lvl="1" indent="-377824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1A181B"/>
                </a:solidFill>
                <a:latin typeface="Nourd"/>
              </a:rPr>
              <a:t>A defined ending to the current interaction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9039" r="-437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3886834"/>
            <a:ext cx="5325868" cy="2370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519"/>
              </a:lnSpc>
            </a:pPr>
            <a:r>
              <a:rPr lang="en-US" sz="6799">
                <a:solidFill>
                  <a:srgbClr val="000000"/>
                </a:solidFill>
                <a:latin typeface="Glacial Indifference"/>
              </a:rPr>
              <a:t>Two Perspectives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6835481"/>
            <a:ext cx="5518782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800"/>
              </a:lnSpc>
            </a:pPr>
            <a:r>
              <a:rPr lang="en-US" sz="4000">
                <a:solidFill>
                  <a:srgbClr val="000000"/>
                </a:solidFill>
                <a:latin typeface="Nourd"/>
              </a:rPr>
              <a:t>Maya and Jordan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9855" r="-17955" b="-198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613773" y="721526"/>
            <a:ext cx="4957168" cy="5764149"/>
          </a:xfrm>
          <a:custGeom>
            <a:avLst/>
            <a:gdLst/>
            <a:ahLst/>
            <a:cxnLst/>
            <a:rect l="l" t="t" r="r" b="b"/>
            <a:pathLst>
              <a:path w="4957168" h="5764149">
                <a:moveTo>
                  <a:pt x="0" y="0"/>
                </a:moveTo>
                <a:lnTo>
                  <a:pt x="4957169" y="0"/>
                </a:lnTo>
                <a:lnTo>
                  <a:pt x="4957169" y="5764149"/>
                </a:lnTo>
                <a:lnTo>
                  <a:pt x="0" y="57641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20282" y="1028700"/>
            <a:ext cx="5175718" cy="1081090"/>
          </a:xfrm>
          <a:custGeom>
            <a:avLst/>
            <a:gdLst/>
            <a:ahLst/>
            <a:cxnLst/>
            <a:rect l="l" t="t" r="r" b="b"/>
            <a:pathLst>
              <a:path w="5175718" h="1081090">
                <a:moveTo>
                  <a:pt x="0" y="0"/>
                </a:moveTo>
                <a:lnTo>
                  <a:pt x="5175718" y="0"/>
                </a:lnTo>
                <a:lnTo>
                  <a:pt x="5175718" y="1081090"/>
                </a:lnTo>
                <a:lnTo>
                  <a:pt x="0" y="10810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53591" y="8079831"/>
            <a:ext cx="5142409" cy="1178469"/>
          </a:xfrm>
          <a:custGeom>
            <a:avLst/>
            <a:gdLst/>
            <a:ahLst/>
            <a:cxnLst/>
            <a:rect l="l" t="t" r="r" b="b"/>
            <a:pathLst>
              <a:path w="5142409" h="1178469">
                <a:moveTo>
                  <a:pt x="0" y="0"/>
                </a:moveTo>
                <a:lnTo>
                  <a:pt x="5142409" y="0"/>
                </a:lnTo>
                <a:lnTo>
                  <a:pt x="5142409" y="1178469"/>
                </a:lnTo>
                <a:lnTo>
                  <a:pt x="0" y="11784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453591" y="2610866"/>
            <a:ext cx="7500786" cy="4790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384"/>
              </a:lnSpc>
            </a:pPr>
            <a:r>
              <a:rPr lang="en-US" sz="8531">
                <a:solidFill>
                  <a:srgbClr val="000000"/>
                </a:solidFill>
                <a:latin typeface="Nourd"/>
              </a:rPr>
              <a:t>Understand the Pathways In... Discover the Pathways Out!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613773" y="6841441"/>
            <a:ext cx="5147765" cy="2416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83"/>
              </a:lnSpc>
            </a:pPr>
            <a:r>
              <a:rPr lang="en-US" sz="7345">
                <a:solidFill>
                  <a:srgbClr val="373F4E"/>
                </a:solidFill>
                <a:latin typeface="Nourd"/>
              </a:rPr>
              <a:t>TIDES</a:t>
            </a:r>
          </a:p>
          <a:p>
            <a:pPr algn="ctr">
              <a:lnSpc>
                <a:spcPts val="4509"/>
              </a:lnSpc>
            </a:pPr>
            <a:r>
              <a:rPr lang="en-US" sz="3220">
                <a:solidFill>
                  <a:srgbClr val="373F4E"/>
                </a:solidFill>
                <a:latin typeface="Nourd Medium"/>
              </a:rPr>
              <a:t>T</a:t>
            </a:r>
            <a:r>
              <a:rPr lang="en-US" sz="3220">
                <a:solidFill>
                  <a:srgbClr val="373F4E"/>
                </a:solidFill>
                <a:latin typeface="Nourd Light"/>
              </a:rPr>
              <a:t>rauma </a:t>
            </a:r>
            <a:r>
              <a:rPr lang="en-US" sz="3220">
                <a:solidFill>
                  <a:srgbClr val="373F4E"/>
                </a:solidFill>
                <a:latin typeface="Nourd Medium"/>
              </a:rPr>
              <a:t>I</a:t>
            </a:r>
            <a:r>
              <a:rPr lang="en-US" sz="3220">
                <a:solidFill>
                  <a:srgbClr val="373F4E"/>
                </a:solidFill>
                <a:latin typeface="Nourd Light"/>
              </a:rPr>
              <a:t>nformed </a:t>
            </a:r>
            <a:r>
              <a:rPr lang="en-US" sz="3220">
                <a:solidFill>
                  <a:srgbClr val="373F4E"/>
                </a:solidFill>
                <a:latin typeface="Nourd Medium"/>
              </a:rPr>
              <a:t>DES</a:t>
            </a:r>
            <a:r>
              <a:rPr lang="en-US" sz="3220">
                <a:solidFill>
                  <a:srgbClr val="373F4E"/>
                </a:solidFill>
                <a:latin typeface="Nourd Light"/>
              </a:rPr>
              <a:t>istance </a:t>
            </a:r>
          </a:p>
          <a:p>
            <a:pPr algn="ctr">
              <a:lnSpc>
                <a:spcPts val="4509"/>
              </a:lnSpc>
            </a:pPr>
            <a:r>
              <a:rPr lang="en-US" sz="3220">
                <a:solidFill>
                  <a:srgbClr val="373F4E"/>
                </a:solidFill>
                <a:latin typeface="Nourd Light"/>
              </a:rPr>
              <a:t>Program Model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96168"/>
            <a:ext cx="11271211" cy="9967070"/>
            <a:chOff x="0" y="0"/>
            <a:chExt cx="15028281" cy="13289426"/>
          </a:xfrm>
        </p:grpSpPr>
        <p:sp>
          <p:nvSpPr>
            <p:cNvPr id="3" name="TextBox 3"/>
            <p:cNvSpPr txBox="1"/>
            <p:nvPr/>
          </p:nvSpPr>
          <p:spPr>
            <a:xfrm>
              <a:off x="0" y="-133350"/>
              <a:ext cx="15028281" cy="1504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9457"/>
                </a:lnSpc>
              </a:pPr>
              <a:r>
                <a:rPr lang="en-US" sz="6755">
                  <a:solidFill>
                    <a:srgbClr val="000000"/>
                  </a:solidFill>
                  <a:latin typeface="Glacial Indifference"/>
                </a:rPr>
                <a:t>Joseph Arvidson</a:t>
              </a:r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5692517"/>
              <a:ext cx="15028281" cy="0"/>
            </a:xfrm>
            <a:prstGeom prst="line">
              <a:avLst/>
            </a:prstGeom>
            <a:ln w="12700" cap="rnd">
              <a:solidFill>
                <a:srgbClr val="000000">
                  <a:alpha val="34902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7215507"/>
              <a:ext cx="15028281" cy="0"/>
            </a:xfrm>
            <a:prstGeom prst="line">
              <a:avLst/>
            </a:prstGeom>
            <a:ln w="12700" cap="rnd">
              <a:solidFill>
                <a:srgbClr val="000000">
                  <a:alpha val="34902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8738496"/>
              <a:ext cx="15028281" cy="0"/>
            </a:xfrm>
            <a:prstGeom prst="line">
              <a:avLst/>
            </a:prstGeom>
            <a:ln w="12700" cap="rnd">
              <a:solidFill>
                <a:srgbClr val="000000">
                  <a:alpha val="34902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11010786"/>
              <a:ext cx="15028281" cy="0"/>
            </a:xfrm>
            <a:prstGeom prst="line">
              <a:avLst/>
            </a:prstGeom>
            <a:ln w="12700" cap="rnd">
              <a:solidFill>
                <a:srgbClr val="000000">
                  <a:alpha val="34902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13283076"/>
              <a:ext cx="15028281" cy="0"/>
            </a:xfrm>
            <a:prstGeom prst="line">
              <a:avLst/>
            </a:prstGeom>
            <a:ln w="12700" cap="rnd">
              <a:solidFill>
                <a:srgbClr val="000000">
                  <a:alpha val="34902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288998"/>
              <a:ext cx="15028281" cy="2921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79"/>
                </a:lnSpc>
              </a:pPr>
              <a:r>
                <a:rPr lang="en-US" sz="2799">
                  <a:solidFill>
                    <a:srgbClr val="000000"/>
                  </a:solidFill>
                  <a:latin typeface="Nourd"/>
                </a:rPr>
                <a:t>Podcast -&gt; “The Criminologist” </a:t>
              </a:r>
            </a:p>
            <a:p>
              <a:pPr>
                <a:lnSpc>
                  <a:spcPts val="4479"/>
                </a:lnSpc>
              </a:pPr>
              <a:r>
                <a:rPr lang="en-US" sz="2799">
                  <a:solidFill>
                    <a:srgbClr val="000000"/>
                  </a:solidFill>
                  <a:latin typeface="Nourd"/>
                </a:rPr>
                <a:t>Available on iTunes, Spotify, Stitcher, </a:t>
              </a:r>
            </a:p>
            <a:p>
              <a:pPr>
                <a:lnSpc>
                  <a:spcPts val="4479"/>
                </a:lnSpc>
              </a:pPr>
              <a:r>
                <a:rPr lang="en-US" sz="2799">
                  <a:solidFill>
                    <a:srgbClr val="000000"/>
                  </a:solidFill>
                  <a:latin typeface="Nourd"/>
                </a:rPr>
                <a:t>Overcast, etc</a:t>
              </a:r>
            </a:p>
            <a:p>
              <a:pPr marL="0" lvl="0" indent="0">
                <a:lnSpc>
                  <a:spcPts val="4479"/>
                </a:lnSpc>
              </a:pPr>
              <a:endParaRPr lang="en-US" sz="2799">
                <a:solidFill>
                  <a:srgbClr val="000000"/>
                </a:solidFill>
                <a:latin typeface="Nour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6059888"/>
              <a:ext cx="15028281" cy="6739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479"/>
                </a:lnSpc>
              </a:pPr>
              <a:r>
                <a:rPr lang="en-US" sz="2799">
                  <a:solidFill>
                    <a:srgbClr val="000000"/>
                  </a:solidFill>
                  <a:latin typeface="Nourd"/>
                </a:rPr>
                <a:t>Watch The Criminologist Channel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7582878"/>
              <a:ext cx="15028281" cy="6739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479"/>
                </a:lnSpc>
              </a:pPr>
              <a:r>
                <a:rPr lang="en-US" sz="2799">
                  <a:solidFill>
                    <a:srgbClr val="000000"/>
                  </a:solidFill>
                  <a:latin typeface="Nourd"/>
                </a:rPr>
                <a:t>Follow us at The Criminologist Podcast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9105868"/>
              <a:ext cx="15028281" cy="14232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79"/>
                </a:lnSpc>
              </a:pPr>
              <a:r>
                <a:rPr lang="en-US" sz="2799">
                  <a:solidFill>
                    <a:srgbClr val="000000"/>
                  </a:solidFill>
                  <a:latin typeface="Nourd"/>
                </a:rPr>
                <a:t>joearvidson7@gmail.com</a:t>
              </a:r>
            </a:p>
            <a:p>
              <a:pPr marL="0" lvl="0" indent="0">
                <a:lnSpc>
                  <a:spcPts val="4479"/>
                </a:lnSpc>
              </a:pPr>
              <a:endParaRPr lang="en-US" sz="2799">
                <a:solidFill>
                  <a:srgbClr val="000000"/>
                </a:solidFill>
                <a:latin typeface="Nourd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1378158"/>
              <a:ext cx="15028281" cy="14232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79"/>
                </a:lnSpc>
              </a:pPr>
              <a:r>
                <a:rPr lang="en-US" sz="2799">
                  <a:solidFill>
                    <a:srgbClr val="000000"/>
                  </a:solidFill>
                  <a:latin typeface="Nourd"/>
                </a:rPr>
                <a:t>Visit us at </a:t>
              </a:r>
              <a:r>
                <a:rPr lang="en-US" sz="2799" u="sng">
                  <a:solidFill>
                    <a:srgbClr val="000000"/>
                  </a:solidFill>
                  <a:latin typeface="Nourd"/>
                  <a:hlinkClick r:id="rId2" tooltip="http://www.theparagongroupllc.com/"/>
                </a:rPr>
                <a:t>www.TheParagonGroupLLC.com</a:t>
              </a:r>
            </a:p>
            <a:p>
              <a:pPr marL="0" lvl="0" indent="0">
                <a:lnSpc>
                  <a:spcPts val="4479"/>
                </a:lnSpc>
              </a:pPr>
              <a:endParaRPr lang="en-US" sz="2799" u="sng">
                <a:solidFill>
                  <a:srgbClr val="000000"/>
                </a:solidFill>
                <a:latin typeface="Nourd"/>
                <a:hlinkClick r:id="rId2" tooltip="http://www.theparagongroupllc.com/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9144000" y="-293230"/>
            <a:ext cx="9018017" cy="3865560"/>
          </a:xfrm>
          <a:custGeom>
            <a:avLst/>
            <a:gdLst/>
            <a:ahLst/>
            <a:cxnLst/>
            <a:rect l="l" t="t" r="r" b="b"/>
            <a:pathLst>
              <a:path w="9018017" h="3865560">
                <a:moveTo>
                  <a:pt x="0" y="0"/>
                </a:moveTo>
                <a:lnTo>
                  <a:pt x="9018017" y="0"/>
                </a:lnTo>
                <a:lnTo>
                  <a:pt x="9018017" y="3865560"/>
                </a:lnTo>
                <a:lnTo>
                  <a:pt x="0" y="38655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9080" b="-642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3653009" y="3572330"/>
            <a:ext cx="4572000" cy="2493392"/>
          </a:xfrm>
          <a:custGeom>
            <a:avLst/>
            <a:gdLst/>
            <a:ahLst/>
            <a:cxnLst/>
            <a:rect l="l" t="t" r="r" b="b"/>
            <a:pathLst>
              <a:path w="4572000" h="2493392">
                <a:moveTo>
                  <a:pt x="0" y="0"/>
                </a:moveTo>
                <a:lnTo>
                  <a:pt x="4572000" y="0"/>
                </a:lnTo>
                <a:lnTo>
                  <a:pt x="4572000" y="2493392"/>
                </a:lnTo>
                <a:lnTo>
                  <a:pt x="0" y="24933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6" r="-126" b="-194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9144000" y="3572330"/>
            <a:ext cx="4446017" cy="2493392"/>
          </a:xfrm>
          <a:custGeom>
            <a:avLst/>
            <a:gdLst/>
            <a:ahLst/>
            <a:cxnLst/>
            <a:rect l="l" t="t" r="r" b="b"/>
            <a:pathLst>
              <a:path w="4446017" h="2493392">
                <a:moveTo>
                  <a:pt x="0" y="0"/>
                </a:moveTo>
                <a:lnTo>
                  <a:pt x="4446017" y="0"/>
                </a:lnTo>
                <a:lnTo>
                  <a:pt x="4446017" y="2493392"/>
                </a:lnTo>
                <a:lnTo>
                  <a:pt x="0" y="24933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16" r="-716" b="-14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9144000" y="6209933"/>
            <a:ext cx="9144000" cy="2132866"/>
          </a:xfrm>
          <a:custGeom>
            <a:avLst/>
            <a:gdLst/>
            <a:ahLst/>
            <a:cxnLst/>
            <a:rect l="l" t="t" r="r" b="b"/>
            <a:pathLst>
              <a:path w="9144000" h="2132866">
                <a:moveTo>
                  <a:pt x="0" y="0"/>
                </a:moveTo>
                <a:lnTo>
                  <a:pt x="9144000" y="0"/>
                </a:lnTo>
                <a:lnTo>
                  <a:pt x="9144000" y="2132865"/>
                </a:lnTo>
                <a:lnTo>
                  <a:pt x="0" y="21328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1859" b="-713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144000" y="8286199"/>
            <a:ext cx="9144000" cy="1944202"/>
          </a:xfrm>
          <a:custGeom>
            <a:avLst/>
            <a:gdLst/>
            <a:ahLst/>
            <a:cxnLst/>
            <a:rect l="l" t="t" r="r" b="b"/>
            <a:pathLst>
              <a:path w="9144000" h="1944202">
                <a:moveTo>
                  <a:pt x="0" y="0"/>
                </a:moveTo>
                <a:lnTo>
                  <a:pt x="9144000" y="0"/>
                </a:lnTo>
                <a:lnTo>
                  <a:pt x="9144000" y="1944202"/>
                </a:lnTo>
                <a:lnTo>
                  <a:pt x="0" y="19442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26" r="-965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BC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819130"/>
            <a:ext cx="7262553" cy="4708907"/>
            <a:chOff x="0" y="0"/>
            <a:chExt cx="9683404" cy="6278543"/>
          </a:xfrm>
        </p:grpSpPr>
        <p:sp>
          <p:nvSpPr>
            <p:cNvPr id="3" name="TextBox 3"/>
            <p:cNvSpPr txBox="1"/>
            <p:nvPr/>
          </p:nvSpPr>
          <p:spPr>
            <a:xfrm>
              <a:off x="0" y="123825"/>
              <a:ext cx="9683404" cy="3535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6799"/>
                </a:lnSpc>
              </a:pPr>
              <a:r>
                <a:rPr lang="en-US" sz="6799">
                  <a:solidFill>
                    <a:srgbClr val="000000"/>
                  </a:solidFill>
                  <a:latin typeface="Glacial Indifference"/>
                </a:rPr>
                <a:t>Pathways into Crime: The RNR Framework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209501"/>
              <a:ext cx="8108346" cy="20690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000"/>
                </a:lnSpc>
              </a:pPr>
              <a:r>
                <a:rPr lang="en-US" sz="4000">
                  <a:solidFill>
                    <a:srgbClr val="000000"/>
                  </a:solidFill>
                  <a:latin typeface="Nourd"/>
                </a:rPr>
                <a:t>Question:  Why is it essential to understand the pathways into crime?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914400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210" r="-3026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7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0616658" cy="10287000"/>
          </a:xfrm>
          <a:prstGeom prst="rect">
            <a:avLst/>
          </a:prstGeom>
          <a:solidFill>
            <a:srgbClr val="99A2A5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79162" y="1341209"/>
            <a:ext cx="7658335" cy="7604582"/>
          </a:xfrm>
          <a:custGeom>
            <a:avLst/>
            <a:gdLst/>
            <a:ahLst/>
            <a:cxnLst/>
            <a:rect l="l" t="t" r="r" b="b"/>
            <a:pathLst>
              <a:path w="7658335" h="7604582">
                <a:moveTo>
                  <a:pt x="0" y="0"/>
                </a:moveTo>
                <a:lnTo>
                  <a:pt x="7658334" y="0"/>
                </a:lnTo>
                <a:lnTo>
                  <a:pt x="7658334" y="7604582"/>
                </a:lnTo>
                <a:lnTo>
                  <a:pt x="0" y="76045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70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2030127" y="2066222"/>
            <a:ext cx="4771973" cy="339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742"/>
              </a:lnSpc>
            </a:pPr>
            <a:r>
              <a:rPr lang="en-US" sz="5618">
                <a:solidFill>
                  <a:srgbClr val="000000"/>
                </a:solidFill>
                <a:latin typeface="Glacial Indifference"/>
              </a:rPr>
              <a:t>Pathways out of Crime: Desistance Theory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030127" y="5872390"/>
            <a:ext cx="4771973" cy="3073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99"/>
              </a:lnSpc>
            </a:pPr>
            <a:r>
              <a:rPr lang="en-US" sz="3499" u="none">
                <a:solidFill>
                  <a:srgbClr val="000000"/>
                </a:solidFill>
                <a:latin typeface="Nourd"/>
              </a:rPr>
              <a:t>Question:  What are the crucial factors driving someone to choose a life away from crime?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BC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0"/>
            <a:ext cx="7821562" cy="10287000"/>
          </a:xfrm>
          <a:custGeom>
            <a:avLst/>
            <a:gdLst/>
            <a:ahLst/>
            <a:cxnLst/>
            <a:rect l="l" t="t" r="r" b="b"/>
            <a:pathLst>
              <a:path w="7821562" h="10287000">
                <a:moveTo>
                  <a:pt x="0" y="0"/>
                </a:moveTo>
                <a:lnTo>
                  <a:pt x="7821562" y="0"/>
                </a:lnTo>
                <a:lnTo>
                  <a:pt x="782156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914" r="-84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3449955"/>
            <a:ext cx="6265879" cy="1805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039"/>
              </a:lnSpc>
            </a:pPr>
            <a:r>
              <a:rPr lang="en-US" sz="6399" u="none">
                <a:solidFill>
                  <a:srgbClr val="000000"/>
                </a:solidFill>
                <a:latin typeface="Glacial Indifference"/>
              </a:rPr>
              <a:t>The Limits of the RNR Framework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5790248"/>
            <a:ext cx="5730801" cy="165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480"/>
              </a:lnSpc>
            </a:pPr>
            <a:r>
              <a:rPr lang="en-US" sz="3200" u="none">
                <a:solidFill>
                  <a:srgbClr val="000000"/>
                </a:solidFill>
                <a:latin typeface="Nourd"/>
              </a:rPr>
              <a:t>Question:  In your experience, where has RNR been the most and least effective?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0" y="2193417"/>
            <a:ext cx="18288000" cy="0"/>
          </a:xfrm>
          <a:prstGeom prst="line">
            <a:avLst/>
          </a:prstGeom>
          <a:ln w="28575" cap="flat">
            <a:solidFill>
              <a:srgbClr val="73737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0" y="600644"/>
            <a:ext cx="18288000" cy="0"/>
          </a:xfrm>
          <a:prstGeom prst="line">
            <a:avLst/>
          </a:prstGeom>
          <a:ln w="28575" cap="flat">
            <a:solidFill>
              <a:srgbClr val="73737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839673" y="929350"/>
            <a:ext cx="16608654" cy="1087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60"/>
              </a:lnSpc>
            </a:pPr>
            <a:r>
              <a:rPr lang="en-US" sz="8000">
                <a:solidFill>
                  <a:srgbClr val="000000"/>
                </a:solidFill>
                <a:latin typeface="Glacial Indifference"/>
              </a:rPr>
              <a:t>The Four Pillars of Change in TIDES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143073" y="3725894"/>
            <a:ext cx="6618908" cy="1671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9" lvl="1" indent="-345439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Nourd"/>
              </a:rPr>
              <a:t>Emotional Recognition and Regulation</a:t>
            </a:r>
          </a:p>
          <a:p>
            <a:pPr marL="690879" lvl="1" indent="-345439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Nourd"/>
              </a:rPr>
              <a:t>Restructuring Reactive Thinking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90749" y="3496315"/>
            <a:ext cx="6974452" cy="2233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9" lvl="1" indent="-345439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Nourd"/>
              </a:rPr>
              <a:t>Becoming the author of our stories</a:t>
            </a:r>
          </a:p>
          <a:p>
            <a:pPr marL="690879" lvl="1" indent="-345439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Nourd"/>
              </a:rPr>
              <a:t>Developing agency and self-efficacy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43073" y="6912449"/>
            <a:ext cx="6618908" cy="1671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9" lvl="1" indent="-345439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Nourd"/>
              </a:rPr>
              <a:t>Building internal characteristics and strengths</a:t>
            </a:r>
          </a:p>
          <a:p>
            <a:pPr marL="690879" lvl="1" indent="-345439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Nourd"/>
              </a:rPr>
              <a:t>Restoring relationships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90749" y="6912449"/>
            <a:ext cx="6618908" cy="2233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9" lvl="1" indent="-345439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Nourd"/>
              </a:rPr>
              <a:t>Engaging with external resources</a:t>
            </a:r>
          </a:p>
          <a:p>
            <a:pPr marL="690879" lvl="1" indent="-345439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Nourd"/>
              </a:rPr>
              <a:t>Fostering engagement and acceptance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43073" y="2477484"/>
            <a:ext cx="6618908" cy="969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80"/>
              </a:lnSpc>
            </a:pPr>
            <a:r>
              <a:rPr lang="en-US" sz="5700">
                <a:solidFill>
                  <a:srgbClr val="000000"/>
                </a:solidFill>
                <a:latin typeface="Glacial Indifference"/>
              </a:rPr>
              <a:t>Self-Regulation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990749" y="2477484"/>
            <a:ext cx="6974452" cy="969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80"/>
              </a:lnSpc>
            </a:pPr>
            <a:r>
              <a:rPr lang="en-US" sz="5700">
                <a:solidFill>
                  <a:srgbClr val="000000"/>
                </a:solidFill>
                <a:latin typeface="Glacial Indifference"/>
              </a:rPr>
              <a:t>Identity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143073" y="5893618"/>
            <a:ext cx="6618908" cy="969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80"/>
              </a:lnSpc>
            </a:pPr>
            <a:r>
              <a:rPr lang="en-US" sz="5700">
                <a:solidFill>
                  <a:srgbClr val="000000"/>
                </a:solidFill>
                <a:latin typeface="Glacial Indifference"/>
              </a:rPr>
              <a:t>Resiliency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990749" y="5893618"/>
            <a:ext cx="6618908" cy="969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80"/>
              </a:lnSpc>
            </a:pPr>
            <a:r>
              <a:rPr lang="en-US" sz="5700">
                <a:solidFill>
                  <a:srgbClr val="000000"/>
                </a:solidFill>
                <a:latin typeface="Glacial Indifference"/>
              </a:rPr>
              <a:t>Social Support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9219" y="629219"/>
            <a:ext cx="8514781" cy="9095238"/>
            <a:chOff x="0" y="0"/>
            <a:chExt cx="2880309" cy="30766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0309" cy="3076661"/>
            </a:xfrm>
            <a:custGeom>
              <a:avLst/>
              <a:gdLst/>
              <a:ahLst/>
              <a:cxnLst/>
              <a:rect l="l" t="t" r="r" b="b"/>
              <a:pathLst>
                <a:path w="2880309" h="3076661">
                  <a:moveTo>
                    <a:pt x="0" y="0"/>
                  </a:moveTo>
                  <a:lnTo>
                    <a:pt x="2880309" y="0"/>
                  </a:lnTo>
                  <a:lnTo>
                    <a:pt x="2880309" y="3076661"/>
                  </a:lnTo>
                  <a:lnTo>
                    <a:pt x="0" y="3076661"/>
                  </a:lnTo>
                  <a:close/>
                </a:path>
              </a:pathLst>
            </a:custGeom>
            <a:solidFill>
              <a:srgbClr val="54545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 rot="-5400000">
            <a:off x="-4528569" y="5129213"/>
            <a:ext cx="10287000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36427" y="2435691"/>
            <a:ext cx="6900617" cy="5482293"/>
          </a:xfrm>
          <a:custGeom>
            <a:avLst/>
            <a:gdLst/>
            <a:ahLst/>
            <a:cxnLst/>
            <a:rect l="l" t="t" r="r" b="b"/>
            <a:pathLst>
              <a:path w="6900617" h="5482293">
                <a:moveTo>
                  <a:pt x="0" y="0"/>
                </a:moveTo>
                <a:lnTo>
                  <a:pt x="6900617" y="0"/>
                </a:lnTo>
                <a:lnTo>
                  <a:pt x="6900617" y="5482293"/>
                </a:lnTo>
                <a:lnTo>
                  <a:pt x="0" y="54822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537" r="-195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436427" y="8119927"/>
            <a:ext cx="4512986" cy="596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Nourd"/>
              </a:rPr>
              <a:t>The Neuro-Science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600844" y="1232383"/>
            <a:ext cx="6618908" cy="120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00"/>
              </a:lnSpc>
            </a:pPr>
            <a:r>
              <a:rPr lang="en-US" sz="7000">
                <a:solidFill>
                  <a:srgbClr val="1A1414"/>
                </a:solidFill>
                <a:latin typeface="Glacial Indifference"/>
              </a:rPr>
              <a:t>Self-Regulation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66764" y="3089275"/>
            <a:ext cx="6789505" cy="6169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7" lvl="1" indent="-377824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1A1414"/>
                </a:solidFill>
                <a:latin typeface="Nourd"/>
              </a:rPr>
              <a:t>Clients with extensive trauma histories struggle with emotional recognition and regulation</a:t>
            </a:r>
          </a:p>
          <a:p>
            <a:pPr marL="755647" lvl="1" indent="-377824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1A1414"/>
                </a:solidFill>
                <a:latin typeface="Nourd"/>
              </a:rPr>
              <a:t>This results in an elevated arousal levels in the brain and a heightened threat reaction</a:t>
            </a:r>
          </a:p>
          <a:p>
            <a:pPr marL="755647" lvl="1" indent="-377824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1A1414"/>
                </a:solidFill>
                <a:latin typeface="Nourd"/>
              </a:rPr>
              <a:t>In this space individuals are unable to access the prefrontal cortex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9158288" y="1849479"/>
            <a:ext cx="0" cy="7132992"/>
          </a:xfrm>
          <a:prstGeom prst="line">
            <a:avLst/>
          </a:prstGeom>
          <a:ln w="28575" cap="flat">
            <a:solidFill>
              <a:srgbClr val="26262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933626" y="1419843"/>
            <a:ext cx="6900617" cy="3723657"/>
          </a:xfrm>
          <a:custGeom>
            <a:avLst/>
            <a:gdLst/>
            <a:ahLst/>
            <a:cxnLst/>
            <a:rect l="l" t="t" r="r" b="b"/>
            <a:pathLst>
              <a:path w="6900617" h="3723657">
                <a:moveTo>
                  <a:pt x="0" y="0"/>
                </a:moveTo>
                <a:lnTo>
                  <a:pt x="6900617" y="0"/>
                </a:lnTo>
                <a:lnTo>
                  <a:pt x="6900617" y="3723657"/>
                </a:lnTo>
                <a:lnTo>
                  <a:pt x="0" y="37236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734" b="-117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80745" y="1419843"/>
            <a:ext cx="6900617" cy="3723657"/>
          </a:xfrm>
          <a:custGeom>
            <a:avLst/>
            <a:gdLst/>
            <a:ahLst/>
            <a:cxnLst/>
            <a:rect l="l" t="t" r="r" b="b"/>
            <a:pathLst>
              <a:path w="6900617" h="3723657">
                <a:moveTo>
                  <a:pt x="0" y="0"/>
                </a:moveTo>
                <a:lnTo>
                  <a:pt x="6900617" y="0"/>
                </a:lnTo>
                <a:lnTo>
                  <a:pt x="6900617" y="3723657"/>
                </a:lnTo>
                <a:lnTo>
                  <a:pt x="0" y="37236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324" b="-153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9933626" y="5576133"/>
            <a:ext cx="6844935" cy="821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4800">
                <a:solidFill>
                  <a:srgbClr val="3B2D24"/>
                </a:solidFill>
                <a:latin typeface="Glacial Indifference"/>
              </a:rPr>
              <a:t>A Regulated Response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80745" y="5576133"/>
            <a:ext cx="6844935" cy="821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4800">
                <a:solidFill>
                  <a:srgbClr val="3B2D24"/>
                </a:solidFill>
                <a:latin typeface="Glacial Indifference"/>
              </a:rPr>
              <a:t>A Dysregulated Response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044738" y="6675516"/>
            <a:ext cx="6789505" cy="230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68" lvl="1" indent="-356234">
              <a:lnSpc>
                <a:spcPts val="4619"/>
              </a:lnSpc>
              <a:buFont typeface="Arial"/>
              <a:buChar char="•"/>
            </a:pPr>
            <a:r>
              <a:rPr lang="en-US" sz="3299">
                <a:solidFill>
                  <a:srgbClr val="3B2D24"/>
                </a:solidFill>
                <a:latin typeface="Nourd"/>
              </a:rPr>
              <a:t>Access to the frontal cortex</a:t>
            </a:r>
          </a:p>
          <a:p>
            <a:pPr marL="712468" lvl="1" indent="-356234">
              <a:lnSpc>
                <a:spcPts val="4619"/>
              </a:lnSpc>
              <a:buFont typeface="Arial"/>
              <a:buChar char="•"/>
            </a:pPr>
            <a:r>
              <a:rPr lang="en-US" sz="3299">
                <a:solidFill>
                  <a:srgbClr val="3B2D24"/>
                </a:solidFill>
                <a:latin typeface="Nourd"/>
              </a:rPr>
              <a:t>Focused on the present</a:t>
            </a:r>
          </a:p>
          <a:p>
            <a:pPr marL="712468" lvl="1" indent="-356234">
              <a:lnSpc>
                <a:spcPts val="4619"/>
              </a:lnSpc>
              <a:buFont typeface="Arial"/>
              <a:buChar char="•"/>
            </a:pPr>
            <a:r>
              <a:rPr lang="en-US" sz="3299">
                <a:solidFill>
                  <a:srgbClr val="3B2D24"/>
                </a:solidFill>
                <a:latin typeface="Nourd"/>
              </a:rPr>
              <a:t>Reflect a sense of agency and self-efficacy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91857" y="6567883"/>
            <a:ext cx="6789505" cy="2887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68" lvl="1" indent="-356234">
              <a:lnSpc>
                <a:spcPts val="4619"/>
              </a:lnSpc>
              <a:buFont typeface="Arial"/>
              <a:buChar char="•"/>
            </a:pPr>
            <a:r>
              <a:rPr lang="en-US" sz="3299">
                <a:solidFill>
                  <a:srgbClr val="3B2D24"/>
                </a:solidFill>
                <a:latin typeface="Nourd"/>
              </a:rPr>
              <a:t>Emotional and Reactive</a:t>
            </a:r>
          </a:p>
          <a:p>
            <a:pPr marL="712468" lvl="1" indent="-356234">
              <a:lnSpc>
                <a:spcPts val="4619"/>
              </a:lnSpc>
              <a:buFont typeface="Arial"/>
              <a:buChar char="•"/>
            </a:pPr>
            <a:r>
              <a:rPr lang="en-US" sz="3299">
                <a:solidFill>
                  <a:srgbClr val="3B2D24"/>
                </a:solidFill>
                <a:latin typeface="Nourd"/>
              </a:rPr>
              <a:t>Filtered by past experiences of threat</a:t>
            </a:r>
          </a:p>
          <a:p>
            <a:pPr marL="712468" lvl="1" indent="-356234">
              <a:lnSpc>
                <a:spcPts val="4619"/>
              </a:lnSpc>
              <a:buFont typeface="Arial"/>
              <a:buChar char="•"/>
            </a:pPr>
            <a:r>
              <a:rPr lang="en-US" sz="3299">
                <a:solidFill>
                  <a:srgbClr val="3B2D24"/>
                </a:solidFill>
                <a:latin typeface="Nourd"/>
              </a:rPr>
              <a:t>An unsafe experience</a:t>
            </a:r>
          </a:p>
          <a:p>
            <a:pPr marL="712468" lvl="1" indent="-356234">
              <a:lnSpc>
                <a:spcPts val="4619"/>
              </a:lnSpc>
              <a:buFont typeface="Arial"/>
              <a:buChar char="•"/>
            </a:pPr>
            <a:r>
              <a:rPr lang="en-US" sz="3299">
                <a:solidFill>
                  <a:srgbClr val="3B2D24"/>
                </a:solidFill>
                <a:latin typeface="Nourd"/>
              </a:rPr>
              <a:t>Enlist survival behaviors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4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3834837" y="6357422"/>
            <a:ext cx="5255641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rot="-5400000">
            <a:off x="9167060" y="6357422"/>
            <a:ext cx="5255641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058468" y="3743889"/>
            <a:ext cx="4171065" cy="3723657"/>
          </a:xfrm>
          <a:custGeom>
            <a:avLst/>
            <a:gdLst/>
            <a:ahLst/>
            <a:cxnLst/>
            <a:rect l="l" t="t" r="r" b="b"/>
            <a:pathLst>
              <a:path w="4171065" h="3723657">
                <a:moveTo>
                  <a:pt x="0" y="0"/>
                </a:moveTo>
                <a:lnTo>
                  <a:pt x="4171064" y="0"/>
                </a:lnTo>
                <a:lnTo>
                  <a:pt x="4171064" y="3723658"/>
                </a:lnTo>
                <a:lnTo>
                  <a:pt x="0" y="37236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997" r="-169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390691" y="3743889"/>
            <a:ext cx="4171065" cy="3723657"/>
          </a:xfrm>
          <a:custGeom>
            <a:avLst/>
            <a:gdLst/>
            <a:ahLst/>
            <a:cxnLst/>
            <a:rect l="l" t="t" r="r" b="b"/>
            <a:pathLst>
              <a:path w="4171065" h="3723657">
                <a:moveTo>
                  <a:pt x="0" y="0"/>
                </a:moveTo>
                <a:lnTo>
                  <a:pt x="4171064" y="0"/>
                </a:lnTo>
                <a:lnTo>
                  <a:pt x="4171064" y="3723658"/>
                </a:lnTo>
                <a:lnTo>
                  <a:pt x="0" y="3723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677" b="-46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726245" y="962025"/>
            <a:ext cx="5779960" cy="596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Nourd"/>
              </a:rPr>
              <a:t>A Definition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96281" y="7614596"/>
            <a:ext cx="4171065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Glacial Indifference"/>
              </a:rPr>
              <a:t>How you see yourself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058468" y="7614596"/>
            <a:ext cx="4171065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Glacial Indifference"/>
              </a:rPr>
              <a:t>How others label you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390691" y="7614596"/>
            <a:ext cx="4171065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Glacial Indifference"/>
              </a:rPr>
              <a:t>How you label yourself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26245" y="1617219"/>
            <a:ext cx="6618908" cy="1460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900"/>
              </a:lnSpc>
            </a:pPr>
            <a:r>
              <a:rPr lang="en-US" sz="8500">
                <a:solidFill>
                  <a:srgbClr val="FFFFFF"/>
                </a:solidFill>
                <a:latin typeface="Glacial Indifference"/>
              </a:rPr>
              <a:t>Identity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696281" y="3648238"/>
            <a:ext cx="4141100" cy="3819309"/>
            <a:chOff x="0" y="0"/>
            <a:chExt cx="5521467" cy="5092412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/>
            <a:srcRect t="3885" b="3885"/>
            <a:stretch>
              <a:fillRect/>
            </a:stretch>
          </p:blipFill>
          <p:spPr>
            <a:xfrm>
              <a:off x="0" y="0"/>
              <a:ext cx="5521467" cy="50924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709</Words>
  <Application>Microsoft Office PowerPoint</Application>
  <PresentationFormat>Custom</PresentationFormat>
  <Paragraphs>133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Calibri</vt:lpstr>
      <vt:lpstr>Glacial Indifference Bold</vt:lpstr>
      <vt:lpstr>Nourd</vt:lpstr>
      <vt:lpstr>Glacial Indifference</vt:lpstr>
      <vt:lpstr>Arial</vt:lpstr>
      <vt:lpstr>Nourd Light</vt:lpstr>
      <vt:lpstr>Nourd Medium</vt:lpstr>
      <vt:lpstr>Nourd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Ripples to Waves: Navigating Crime Pathways with RNR &amp; TIDES</dc:title>
  <dc:creator>Owner</dc:creator>
  <cp:lastModifiedBy>Daniel Lang</cp:lastModifiedBy>
  <cp:revision>1</cp:revision>
  <dcterms:created xsi:type="dcterms:W3CDTF">2006-08-16T00:00:00Z</dcterms:created>
  <dcterms:modified xsi:type="dcterms:W3CDTF">2023-10-15T21:24:41Z</dcterms:modified>
  <dc:identifier>DAFvYdcIiKQ</dc:identifier>
</cp:coreProperties>
</file>