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9"/>
  </p:notesMasterIdLst>
  <p:sldIdLst>
    <p:sldId id="256" r:id="rId2"/>
    <p:sldId id="337" r:id="rId3"/>
    <p:sldId id="257" r:id="rId4"/>
    <p:sldId id="339" r:id="rId5"/>
    <p:sldId id="271" r:id="rId6"/>
    <p:sldId id="272" r:id="rId7"/>
    <p:sldId id="273" r:id="rId8"/>
    <p:sldId id="279" r:id="rId9"/>
    <p:sldId id="315" r:id="rId10"/>
    <p:sldId id="285" r:id="rId11"/>
    <p:sldId id="316" r:id="rId12"/>
    <p:sldId id="317" r:id="rId13"/>
    <p:sldId id="318" r:id="rId14"/>
    <p:sldId id="319" r:id="rId15"/>
    <p:sldId id="320" r:id="rId16"/>
    <p:sldId id="321" r:id="rId17"/>
    <p:sldId id="322" r:id="rId18"/>
    <p:sldId id="323" r:id="rId19"/>
    <p:sldId id="324" r:id="rId20"/>
    <p:sldId id="325" r:id="rId21"/>
    <p:sldId id="327" r:id="rId22"/>
    <p:sldId id="330" r:id="rId23"/>
    <p:sldId id="332" r:id="rId24"/>
    <p:sldId id="333" r:id="rId25"/>
    <p:sldId id="334" r:id="rId26"/>
    <p:sldId id="335" r:id="rId27"/>
    <p:sldId id="33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A9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36" d="100"/>
          <a:sy n="36" d="100"/>
        </p:scale>
        <p:origin x="10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4C270-3447-4617-8208-C0AAB8FD34E3}" type="datetimeFigureOut">
              <a:rPr lang="en-AU" smtClean="0"/>
              <a:t>16/10/2023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CDE7B-2F2B-449B-853A-250DB6C70FFD}" type="slidenum">
              <a:rPr lang="en-AU" smtClean="0"/>
              <a:t>‹#›</a:t>
            </a:fld>
            <a:endParaRPr lang="en-AU"/>
          </a:p>
        </p:txBody>
      </p:sp>
    </p:spTree>
    <p:extLst>
      <p:ext uri="{BB962C8B-B14F-4D97-AF65-F5344CB8AC3E}">
        <p14:creationId xmlns:p14="http://schemas.microsoft.com/office/powerpoint/2010/main" val="350070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Presenting as a Griffith University Researcher, not a QCS employer</a:t>
            </a:r>
          </a:p>
          <a:p>
            <a:pPr marL="171450" indent="-171450">
              <a:buFont typeface="Arial" panose="020B0604020202020204" pitchFamily="34" charset="0"/>
              <a:buChar char="•"/>
            </a:pPr>
            <a:r>
              <a:rPr lang="en-US" dirty="0"/>
              <a:t>Reducing 31k words to 20 minutes and reshaped presentation for this audience – I am willing to share my paper</a:t>
            </a:r>
          </a:p>
          <a:p>
            <a:pPr marL="171450" indent="-171450">
              <a:buFont typeface="Arial" panose="020B0604020202020204" pitchFamily="34" charset="0"/>
              <a:buChar char="•"/>
            </a:pPr>
            <a:r>
              <a:rPr lang="en-US" dirty="0"/>
              <a:t>Read title of Research and highlight Perceptions/ Lived experience</a:t>
            </a:r>
          </a:p>
          <a:p>
            <a:pPr marL="171450" indent="-171450">
              <a:buFont typeface="Arial" panose="020B0604020202020204" pitchFamily="34" charset="0"/>
              <a:buChar char="•"/>
            </a:pPr>
            <a:r>
              <a:rPr lang="en-US" dirty="0"/>
              <a:t>My Journey – Education – CCO – PDO </a:t>
            </a:r>
          </a:p>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a:t>
            </a:fld>
            <a:endParaRPr lang="en-AU"/>
          </a:p>
        </p:txBody>
      </p:sp>
    </p:spTree>
    <p:extLst>
      <p:ext uri="{BB962C8B-B14F-4D97-AF65-F5344CB8AC3E}">
        <p14:creationId xmlns:p14="http://schemas.microsoft.com/office/powerpoint/2010/main" val="105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Highlight categories</a:t>
            </a:r>
          </a:p>
          <a:p>
            <a:pPr marL="171450" indent="-171450">
              <a:buFont typeface="Arial" panose="020B0604020202020204" pitchFamily="34" charset="0"/>
              <a:buChar char="•"/>
            </a:pPr>
            <a:r>
              <a:rPr lang="en-US" dirty="0"/>
              <a:t>Some highlighted findings are presented under this structure</a:t>
            </a:r>
          </a:p>
          <a:p>
            <a:pPr marL="171450" indent="-171450">
              <a:buFont typeface="Arial" panose="020B0604020202020204" pitchFamily="34" charset="0"/>
              <a:buChar char="•"/>
            </a:pPr>
            <a:r>
              <a:rPr lang="en-US" dirty="0"/>
              <a:t>Qualitative research – findings are in the form of participant quotations</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11</a:t>
            </a:fld>
            <a:endParaRPr lang="en-AU"/>
          </a:p>
        </p:txBody>
      </p:sp>
    </p:spTree>
    <p:extLst>
      <p:ext uri="{BB962C8B-B14F-4D97-AF65-F5344CB8AC3E}">
        <p14:creationId xmlns:p14="http://schemas.microsoft.com/office/powerpoint/2010/main" val="3264827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How do you view your role – Tick-the-box V rehabilitation?</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12</a:t>
            </a:fld>
            <a:endParaRPr lang="en-AU"/>
          </a:p>
        </p:txBody>
      </p:sp>
    </p:spTree>
    <p:extLst>
      <p:ext uri="{BB962C8B-B14F-4D97-AF65-F5344CB8AC3E}">
        <p14:creationId xmlns:p14="http://schemas.microsoft.com/office/powerpoint/2010/main" val="4108610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Professional responsibility</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13</a:t>
            </a:fld>
            <a:endParaRPr lang="en-AU"/>
          </a:p>
        </p:txBody>
      </p:sp>
    </p:spTree>
    <p:extLst>
      <p:ext uri="{BB962C8B-B14F-4D97-AF65-F5344CB8AC3E}">
        <p14:creationId xmlns:p14="http://schemas.microsoft.com/office/powerpoint/2010/main" val="605616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is your background – did that motivate you to join Community Corrections?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Interestingly, participants came from human service fields of police, hotel management, team leader in mines, case worker, youth justice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14</a:t>
            </a:fld>
            <a:endParaRPr lang="en-AU"/>
          </a:p>
        </p:txBody>
      </p:sp>
    </p:spTree>
    <p:extLst>
      <p:ext uri="{BB962C8B-B14F-4D97-AF65-F5344CB8AC3E}">
        <p14:creationId xmlns:p14="http://schemas.microsoft.com/office/powerpoint/2010/main" val="693323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does recidivism impact your rehabilitation perception?</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15</a:t>
            </a:fld>
            <a:endParaRPr lang="en-AU"/>
          </a:p>
        </p:txBody>
      </p:sp>
    </p:spTree>
    <p:extLst>
      <p:ext uri="{BB962C8B-B14F-4D97-AF65-F5344CB8AC3E}">
        <p14:creationId xmlns:p14="http://schemas.microsoft.com/office/powerpoint/2010/main" val="1940239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Discussion obviously compared the findings to the literature and the following are again some focus points for this audience</a:t>
            </a:r>
          </a:p>
          <a:p>
            <a:pPr marL="171450" indent="-171450">
              <a:buFont typeface="Arial" panose="020B0604020202020204" pitchFamily="34" charset="0"/>
              <a:buChar char="•"/>
            </a:pPr>
            <a:r>
              <a:rPr lang="en-US" dirty="0"/>
              <a:t>Structured under the research sub-questions</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17</a:t>
            </a:fld>
            <a:endParaRPr lang="en-AU"/>
          </a:p>
        </p:txBody>
      </p:sp>
    </p:spTree>
    <p:extLst>
      <p:ext uri="{BB962C8B-B14F-4D97-AF65-F5344CB8AC3E}">
        <p14:creationId xmlns:p14="http://schemas.microsoft.com/office/powerpoint/2010/main" val="910736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Elaborate on point 1 and contrast with point 2</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19</a:t>
            </a:fld>
            <a:endParaRPr lang="en-AU"/>
          </a:p>
        </p:txBody>
      </p:sp>
    </p:spTree>
    <p:extLst>
      <p:ext uri="{BB962C8B-B14F-4D97-AF65-F5344CB8AC3E}">
        <p14:creationId xmlns:p14="http://schemas.microsoft.com/office/powerpoint/2010/main" val="2253328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Point 2 is referring to sub-cultures – especially officer stations where clusters assemble – liken to your office areas!</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20</a:t>
            </a:fld>
            <a:endParaRPr lang="en-AU"/>
          </a:p>
        </p:txBody>
      </p:sp>
    </p:spTree>
    <p:extLst>
      <p:ext uri="{BB962C8B-B14F-4D97-AF65-F5344CB8AC3E}">
        <p14:creationId xmlns:p14="http://schemas.microsoft.com/office/powerpoint/2010/main" val="1653574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22</a:t>
            </a:fld>
            <a:endParaRPr lang="en-AU"/>
          </a:p>
        </p:txBody>
      </p:sp>
    </p:spTree>
    <p:extLst>
      <p:ext uri="{BB962C8B-B14F-4D97-AF65-F5344CB8AC3E}">
        <p14:creationId xmlns:p14="http://schemas.microsoft.com/office/powerpoint/2010/main" val="9659030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There were 8 recommendations – I am sharing four, other four relate specifically to CCO training/ operations</a:t>
            </a:r>
          </a:p>
          <a:p>
            <a:pPr marL="171450" indent="-171450">
              <a:buFont typeface="Arial" panose="020B0604020202020204" pitchFamily="34" charset="0"/>
              <a:buChar char="•"/>
            </a:pPr>
            <a:r>
              <a:rPr lang="en-US" dirty="0"/>
              <a:t>Rec 1 – highlight ALL officers!</a:t>
            </a:r>
          </a:p>
          <a:p>
            <a:r>
              <a:rPr lang="en-US" dirty="0"/>
              <a:t> </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23</a:t>
            </a:fld>
            <a:endParaRPr lang="en-AU"/>
          </a:p>
        </p:txBody>
      </p:sp>
    </p:spTree>
    <p:extLst>
      <p:ext uri="{BB962C8B-B14F-4D97-AF65-F5344CB8AC3E}">
        <p14:creationId xmlns:p14="http://schemas.microsoft.com/office/powerpoint/2010/main" val="309455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a:t>
            </a:fld>
            <a:endParaRPr lang="en-AU"/>
          </a:p>
        </p:txBody>
      </p:sp>
    </p:spTree>
    <p:extLst>
      <p:ext uri="{BB962C8B-B14F-4D97-AF65-F5344CB8AC3E}">
        <p14:creationId xmlns:p14="http://schemas.microsoft.com/office/powerpoint/2010/main" val="4043490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REC 2 - What is your understanding of the concepts/ language of Centre programs? Thorough, limited, not required?</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24</a:t>
            </a:fld>
            <a:endParaRPr lang="en-AU"/>
          </a:p>
        </p:txBody>
      </p:sp>
    </p:spTree>
    <p:extLst>
      <p:ext uri="{BB962C8B-B14F-4D97-AF65-F5344CB8AC3E}">
        <p14:creationId xmlns:p14="http://schemas.microsoft.com/office/powerpoint/2010/main" val="837271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REC 3</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25</a:t>
            </a:fld>
            <a:endParaRPr lang="en-AU"/>
          </a:p>
        </p:txBody>
      </p:sp>
    </p:spTree>
    <p:extLst>
      <p:ext uri="{BB962C8B-B14F-4D97-AF65-F5344CB8AC3E}">
        <p14:creationId xmlns:p14="http://schemas.microsoft.com/office/powerpoint/2010/main" val="3101645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REC 4</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26</a:t>
            </a:fld>
            <a:endParaRPr lang="en-AU"/>
          </a:p>
        </p:txBody>
      </p:sp>
    </p:spTree>
    <p:extLst>
      <p:ext uri="{BB962C8B-B14F-4D97-AF65-F5344CB8AC3E}">
        <p14:creationId xmlns:p14="http://schemas.microsoft.com/office/powerpoint/2010/main" val="2611806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Workshop this afternoon will explore some of this</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27</a:t>
            </a:fld>
            <a:endParaRPr lang="en-AU"/>
          </a:p>
        </p:txBody>
      </p:sp>
    </p:spTree>
    <p:extLst>
      <p:ext uri="{BB962C8B-B14F-4D97-AF65-F5344CB8AC3E}">
        <p14:creationId xmlns:p14="http://schemas.microsoft.com/office/powerpoint/2010/main" val="194058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Care Bears versus </a:t>
            </a:r>
            <a:r>
              <a:rPr lang="en-US" dirty="0" err="1"/>
              <a:t>Toastie</a:t>
            </a:r>
            <a:r>
              <a:rPr lang="en-US" dirty="0"/>
              <a:t> Cookers</a:t>
            </a:r>
          </a:p>
          <a:p>
            <a:pPr marL="171450" indent="-171450">
              <a:buFont typeface="Arial" panose="020B0604020202020204" pitchFamily="34" charset="0"/>
              <a:buChar char="•"/>
            </a:pPr>
            <a:r>
              <a:rPr lang="en-US" dirty="0"/>
              <a:t> I wanted to find out what was going on and see if there was a research gap worth exploring</a:t>
            </a:r>
          </a:p>
          <a:p>
            <a:pPr marL="171450" indent="-171450">
              <a:buFont typeface="Arial" panose="020B0604020202020204" pitchFamily="34" charset="0"/>
              <a:buChar char="•"/>
            </a:pPr>
            <a:r>
              <a:rPr lang="en-US" dirty="0"/>
              <a:t>The Community Corrections Pathway was not part of my initial perception but became one upon research completion</a:t>
            </a:r>
          </a:p>
          <a:p>
            <a:pPr marL="171450" indent="-171450">
              <a:buFont typeface="Arial" panose="020B0604020202020204" pitchFamily="34" charset="0"/>
              <a:buChar char="•"/>
            </a:pPr>
            <a:r>
              <a:rPr lang="en-US" dirty="0"/>
              <a:t>For my literature review, read 150 National/ International journal articles</a:t>
            </a:r>
          </a:p>
          <a:p>
            <a:pPr marL="171450" indent="-171450">
              <a:buFont typeface="Arial" panose="020B0604020202020204" pitchFamily="34" charset="0"/>
              <a:buChar char="•"/>
            </a:pPr>
            <a:r>
              <a:rPr lang="en-US" dirty="0"/>
              <a:t>For this audience, I am very briefly highlighting some literature findings</a:t>
            </a:r>
          </a:p>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3</a:t>
            </a:fld>
            <a:endParaRPr lang="en-AU"/>
          </a:p>
        </p:txBody>
      </p:sp>
    </p:spTree>
    <p:extLst>
      <p:ext uri="{BB962C8B-B14F-4D97-AF65-F5344CB8AC3E}">
        <p14:creationId xmlns:p14="http://schemas.microsoft.com/office/powerpoint/2010/main" val="1794907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primary definition I used for my research was from Lipsey and Cullen</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4</a:t>
            </a:fld>
            <a:endParaRPr lang="en-AU"/>
          </a:p>
        </p:txBody>
      </p:sp>
    </p:spTree>
    <p:extLst>
      <p:ext uri="{BB962C8B-B14F-4D97-AF65-F5344CB8AC3E}">
        <p14:creationId xmlns:p14="http://schemas.microsoft.com/office/powerpoint/2010/main" val="2902746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5</a:t>
            </a:fld>
            <a:endParaRPr lang="en-AU"/>
          </a:p>
        </p:txBody>
      </p:sp>
    </p:spTree>
    <p:extLst>
      <p:ext uri="{BB962C8B-B14F-4D97-AF65-F5344CB8AC3E}">
        <p14:creationId xmlns:p14="http://schemas.microsoft.com/office/powerpoint/2010/main" val="2528838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expect the positive and negative approaches in Community Corrections would be similar for effective rehabilitation</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6</a:t>
            </a:fld>
            <a:endParaRPr lang="en-AU"/>
          </a:p>
        </p:txBody>
      </p:sp>
    </p:spTree>
    <p:extLst>
      <p:ext uri="{BB962C8B-B14F-4D97-AF65-F5344CB8AC3E}">
        <p14:creationId xmlns:p14="http://schemas.microsoft.com/office/powerpoint/2010/main" val="2768475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Perceived adversity and job dissatisfaction was not a finding of mine</a:t>
            </a:r>
          </a:p>
          <a:p>
            <a:pPr marL="171450" indent="-171450">
              <a:buFont typeface="Arial" panose="020B0604020202020204" pitchFamily="34" charset="0"/>
              <a:buChar char="•"/>
            </a:pPr>
            <a:r>
              <a:rPr lang="en-US" dirty="0"/>
              <a:t>Reflect of your workplace and culture for effective/ positive rehabilitation approaches</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7</a:t>
            </a:fld>
            <a:endParaRPr lang="en-AU"/>
          </a:p>
        </p:txBody>
      </p:sp>
    </p:spTree>
    <p:extLst>
      <p:ext uri="{BB962C8B-B14F-4D97-AF65-F5344CB8AC3E}">
        <p14:creationId xmlns:p14="http://schemas.microsoft.com/office/powerpoint/2010/main" val="205721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Highlight Sex Offenders</a:t>
            </a:r>
          </a:p>
          <a:p>
            <a:pPr marL="171450" indent="-171450">
              <a:buFont typeface="Arial" panose="020B0604020202020204" pitchFamily="34" charset="0"/>
              <a:buChar char="•"/>
            </a:pPr>
            <a:r>
              <a:rPr lang="en-US" dirty="0"/>
              <a:t>From review, I found a research gap that led to four Research Sub Questions</a:t>
            </a:r>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8</a:t>
            </a:fld>
            <a:endParaRPr lang="en-AU"/>
          </a:p>
        </p:txBody>
      </p:sp>
    </p:spTree>
    <p:extLst>
      <p:ext uri="{BB962C8B-B14F-4D97-AF65-F5344CB8AC3E}">
        <p14:creationId xmlns:p14="http://schemas.microsoft.com/office/powerpoint/2010/main" val="3905488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 Community Corrections officers, reflect on your perspective throughout this presentation from employment to practice</a:t>
            </a:r>
          </a:p>
          <a:p>
            <a:pPr marL="171450" indent="-171450">
              <a:buFont typeface="Arial" panose="020B0604020202020204" pitchFamily="34" charset="0"/>
              <a:buChar char="•"/>
            </a:pPr>
            <a:r>
              <a:rPr lang="en-US" dirty="0"/>
              <a:t>This afternoon’s workshop will explore your perceptions – what works, what may need considering in your workplace</a:t>
            </a:r>
          </a:p>
          <a:p>
            <a:endParaRPr lang="en-AU" dirty="0"/>
          </a:p>
        </p:txBody>
      </p:sp>
      <p:sp>
        <p:nvSpPr>
          <p:cNvPr id="4" name="Slide Number Placeholder 3"/>
          <p:cNvSpPr>
            <a:spLocks noGrp="1"/>
          </p:cNvSpPr>
          <p:nvPr>
            <p:ph type="sldNum" sz="quarter" idx="5"/>
          </p:nvPr>
        </p:nvSpPr>
        <p:spPr/>
        <p:txBody>
          <a:bodyPr/>
          <a:lstStyle/>
          <a:p>
            <a:fld id="{071CDE7B-2F2B-449B-853A-250DB6C70FFD}" type="slidenum">
              <a:rPr lang="en-AU" smtClean="0"/>
              <a:t>9</a:t>
            </a:fld>
            <a:endParaRPr lang="en-AU"/>
          </a:p>
        </p:txBody>
      </p:sp>
    </p:spTree>
    <p:extLst>
      <p:ext uri="{BB962C8B-B14F-4D97-AF65-F5344CB8AC3E}">
        <p14:creationId xmlns:p14="http://schemas.microsoft.com/office/powerpoint/2010/main" val="249575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27616835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1392408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66152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3489502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6094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40745929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4530246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31364747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414506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F1A2A95-CBF2-42E2-8432-2A017EE31288}" type="datetimeFigureOut">
              <a:rPr lang="en-AU" smtClean="0"/>
              <a:t>16/10/2023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3624446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1A2A95-CBF2-42E2-8432-2A017EE31288}" type="datetimeFigureOut">
              <a:rPr lang="en-AU" smtClean="0"/>
              <a:t>16/10/2023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2038663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1A2A95-CBF2-42E2-8432-2A017EE31288}" type="datetimeFigureOut">
              <a:rPr lang="en-AU" smtClean="0"/>
              <a:t>16/10/2023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2499549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1A2A95-CBF2-42E2-8432-2A017EE31288}" type="datetimeFigureOut">
              <a:rPr lang="en-AU" smtClean="0"/>
              <a:t>16/10/2023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18264110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A2A95-CBF2-42E2-8432-2A017EE31288}" type="datetimeFigureOut">
              <a:rPr lang="en-AU" smtClean="0"/>
              <a:t>16/10/2023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3476126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1A2A95-CBF2-42E2-8432-2A017EE31288}" type="datetimeFigureOut">
              <a:rPr lang="en-AU" smtClean="0"/>
              <a:t>16/10/2023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38908637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1A2A95-CBF2-42E2-8432-2A017EE31288}" type="datetimeFigureOut">
              <a:rPr lang="en-AU" smtClean="0"/>
              <a:t>16/10/2023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6EC5B2-AAB3-4A90-8F6A-B346AC2973B5}" type="slidenum">
              <a:rPr lang="en-AU" smtClean="0"/>
              <a:t>‹#›</a:t>
            </a:fld>
            <a:endParaRPr lang="en-AU"/>
          </a:p>
        </p:txBody>
      </p:sp>
    </p:spTree>
    <p:extLst>
      <p:ext uri="{BB962C8B-B14F-4D97-AF65-F5344CB8AC3E}">
        <p14:creationId xmlns:p14="http://schemas.microsoft.com/office/powerpoint/2010/main" val="4037473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1A2A95-CBF2-42E2-8432-2A017EE31288}" type="datetimeFigureOut">
              <a:rPr lang="en-AU" smtClean="0"/>
              <a:t>16/10/2023</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6EC5B2-AAB3-4A90-8F6A-B346AC2973B5}" type="slidenum">
              <a:rPr lang="en-AU" smtClean="0"/>
              <a:t>‹#›</a:t>
            </a:fld>
            <a:endParaRPr lang="en-AU"/>
          </a:p>
        </p:txBody>
      </p:sp>
    </p:spTree>
    <p:extLst>
      <p:ext uri="{BB962C8B-B14F-4D97-AF65-F5344CB8AC3E}">
        <p14:creationId xmlns:p14="http://schemas.microsoft.com/office/powerpoint/2010/main" val="382908984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811E0-3A3B-43E7-8C3F-413B7EC796DF}"/>
              </a:ext>
            </a:extLst>
          </p:cNvPr>
          <p:cNvSpPr>
            <a:spLocks noGrp="1"/>
          </p:cNvSpPr>
          <p:nvPr>
            <p:ph type="subTitle" idx="1"/>
          </p:nvPr>
        </p:nvSpPr>
        <p:spPr>
          <a:xfrm>
            <a:off x="736979" y="491319"/>
            <a:ext cx="10495127" cy="5964072"/>
          </a:xfrm>
        </p:spPr>
        <p:txBody>
          <a:bodyPr>
            <a:normAutofit fontScale="92500" lnSpcReduction="20000"/>
          </a:bodyPr>
          <a:lstStyle/>
          <a:p>
            <a:pPr algn="ctr">
              <a:lnSpc>
                <a:spcPct val="150000"/>
              </a:lnSpc>
              <a:spcBef>
                <a:spcPts val="0"/>
              </a:spcBef>
            </a:pPr>
            <a:r>
              <a:rPr lang="en-AU" sz="2400" b="1" dirty="0">
                <a:solidFill>
                  <a:srgbClr val="D9A910"/>
                </a:solidFill>
                <a:effectLst/>
                <a:latin typeface="Poppins Light" panose="020B0502040204020203" pitchFamily="2" charset="0"/>
                <a:ea typeface="Calibri" panose="020F0502020204030204" pitchFamily="34" charset="0"/>
                <a:cs typeface="Poppins Light" panose="020B0502040204020203" pitchFamily="2" charset="0"/>
              </a:rPr>
              <a:t>Master of Education and Professional Studies Research</a:t>
            </a:r>
          </a:p>
          <a:p>
            <a:pPr algn="ctr">
              <a:spcBef>
                <a:spcPts val="0"/>
              </a:spcBef>
            </a:pPr>
            <a:r>
              <a:rPr lang="en-AU" sz="2400" b="1" dirty="0">
                <a:solidFill>
                  <a:srgbClr val="D9A910"/>
                </a:solidFill>
                <a:latin typeface="Poppins Light" panose="020B0502040204020203" pitchFamily="2" charset="0"/>
                <a:ea typeface="Calibri" panose="020F0502020204030204" pitchFamily="34" charset="0"/>
                <a:cs typeface="Poppins Light" panose="020B0502040204020203" pitchFamily="2" charset="0"/>
              </a:rPr>
              <a:t>Griffith University 2023</a:t>
            </a:r>
            <a:endParaRPr lang="en-AU" sz="2400" dirty="0">
              <a:solidFill>
                <a:srgbClr val="D9A910"/>
              </a:solidFill>
              <a:latin typeface="Poppins Light" panose="020B0502040204020203" pitchFamily="2" charset="0"/>
              <a:ea typeface="Calibri" panose="020F0502020204030204" pitchFamily="34" charset="0"/>
              <a:cs typeface="Poppins Light" panose="020B0502040204020203" pitchFamily="2" charset="0"/>
            </a:endParaRPr>
          </a:p>
          <a:p>
            <a:pPr algn="ctr">
              <a:spcBef>
                <a:spcPts val="0"/>
              </a:spcBef>
            </a:pPr>
            <a:endParaRPr lang="en-AU" sz="1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endParaRPr>
          </a:p>
          <a:p>
            <a:pPr algn="ctr">
              <a:spcBef>
                <a:spcPts val="0"/>
              </a:spcBef>
            </a:pPr>
            <a:endParaRPr lang="en-AU" sz="1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endParaRPr>
          </a:p>
          <a:p>
            <a:pPr algn="ctr">
              <a:spcBef>
                <a:spcPts val="0"/>
              </a:spcBef>
            </a:pPr>
            <a:endPar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endParaRPr>
          </a:p>
          <a:p>
            <a:pPr algn="ctr">
              <a:spcBef>
                <a:spcPts val="0"/>
              </a:spcBef>
            </a:pPr>
            <a:r>
              <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rPr>
              <a:t>Custodial Correctional Officers’ </a:t>
            </a:r>
          </a:p>
          <a:p>
            <a:pPr algn="ctr">
              <a:spcBef>
                <a:spcPts val="0"/>
              </a:spcBef>
            </a:pPr>
            <a:r>
              <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rPr>
              <a:t>Perceptions of Offender </a:t>
            </a:r>
            <a:r>
              <a:rPr lang="en-AU" sz="4400" b="1" dirty="0">
                <a:solidFill>
                  <a:schemeClr val="tx1"/>
                </a:solidFill>
                <a:latin typeface="Baskerville Old Face" panose="02020602080505020303" pitchFamily="18" charset="0"/>
                <a:ea typeface="Times New Roman" panose="02020603050405020304" pitchFamily="18" charset="0"/>
                <a:cs typeface="Arial" panose="020B0604020202020204" pitchFamily="34" charset="0"/>
              </a:rPr>
              <a:t>R</a:t>
            </a:r>
            <a:r>
              <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rPr>
              <a:t>ehabilitation </a:t>
            </a:r>
          </a:p>
          <a:p>
            <a:pPr algn="ctr">
              <a:spcBef>
                <a:spcPts val="0"/>
              </a:spcBef>
            </a:pPr>
            <a:r>
              <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rPr>
              <a:t>- A </a:t>
            </a:r>
            <a:r>
              <a:rPr lang="en-AU" sz="4400" b="1" dirty="0">
                <a:solidFill>
                  <a:schemeClr val="tx1"/>
                </a:solidFill>
                <a:latin typeface="Baskerville Old Face" panose="02020602080505020303" pitchFamily="18" charset="0"/>
                <a:ea typeface="Times New Roman" panose="02020603050405020304" pitchFamily="18" charset="0"/>
                <a:cs typeface="Arial" panose="020B0604020202020204" pitchFamily="34" charset="0"/>
              </a:rPr>
              <a:t>S</a:t>
            </a:r>
            <a:r>
              <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rPr>
              <a:t>napshot from Lived </a:t>
            </a:r>
            <a:r>
              <a:rPr lang="en-AU" sz="4400" b="1" dirty="0">
                <a:solidFill>
                  <a:schemeClr val="tx1"/>
                </a:solidFill>
                <a:latin typeface="Baskerville Old Face" panose="02020602080505020303" pitchFamily="18" charset="0"/>
                <a:ea typeface="Times New Roman" panose="02020603050405020304" pitchFamily="18" charset="0"/>
                <a:cs typeface="Arial" panose="020B0604020202020204" pitchFamily="34" charset="0"/>
              </a:rPr>
              <a:t>E</a:t>
            </a:r>
            <a:r>
              <a:rPr lang="en-AU" sz="4400" b="1" dirty="0">
                <a:solidFill>
                  <a:schemeClr val="tx1"/>
                </a:solidFill>
                <a:effectLst/>
                <a:latin typeface="Baskerville Old Face" panose="02020602080505020303" pitchFamily="18" charset="0"/>
                <a:ea typeface="Times New Roman" panose="02020603050405020304" pitchFamily="18" charset="0"/>
                <a:cs typeface="Arial" panose="020B0604020202020204" pitchFamily="34" charset="0"/>
              </a:rPr>
              <a:t>xperience</a:t>
            </a:r>
            <a:endParaRPr lang="en-AU" sz="2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endParaRPr lang="en-AU" sz="2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r>
              <a:rPr lang="en-AU" sz="2200" dirty="0">
                <a:solidFill>
                  <a:schemeClr val="tx1"/>
                </a:solidFill>
                <a:latin typeface="Arial" panose="020B0604020202020204" pitchFamily="34" charset="0"/>
                <a:ea typeface="Calibri" panose="020F0502020204030204" pitchFamily="34" charset="0"/>
                <a:cs typeface="Arial" panose="020B0604020202020204" pitchFamily="34" charset="0"/>
              </a:rPr>
              <a:t>(&amp; Implications for Community Corrections)</a:t>
            </a:r>
          </a:p>
          <a:p>
            <a:pPr algn="ctr">
              <a:spcBef>
                <a:spcPts val="0"/>
              </a:spcBef>
            </a:pPr>
            <a:endParaRPr lang="en-AU" sz="2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endParaRPr lang="en-AU" sz="2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endParaRPr lang="en-AU" sz="2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spcBef>
                <a:spcPts val="0"/>
              </a:spcBef>
            </a:pPr>
            <a:r>
              <a:rPr lang="en-AU" i="1" dirty="0">
                <a:solidFill>
                  <a:schemeClr val="tx1"/>
                </a:solidFill>
                <a:latin typeface="Poppins Light" panose="00000400000000000000" pitchFamily="2" charset="0"/>
                <a:ea typeface="Calibri" panose="020F0502020204030204" pitchFamily="34" charset="0"/>
                <a:cs typeface="Poppins Light" panose="00000400000000000000" pitchFamily="2" charset="0"/>
              </a:rPr>
              <a:t>Christopher French</a:t>
            </a:r>
          </a:p>
          <a:p>
            <a:pPr algn="ctr">
              <a:lnSpc>
                <a:spcPct val="150000"/>
              </a:lnSpc>
              <a:spcBef>
                <a:spcPts val="0"/>
              </a:spcBef>
            </a:pPr>
            <a:r>
              <a:rPr lang="en-AU" i="1" dirty="0" err="1">
                <a:solidFill>
                  <a:schemeClr val="tx1"/>
                </a:solidFill>
                <a:effectLst/>
                <a:latin typeface="Poppins Light" panose="00000400000000000000" pitchFamily="2" charset="0"/>
                <a:ea typeface="Calibri" panose="020F0502020204030204" pitchFamily="34" charset="0"/>
                <a:cs typeface="Poppins Light" panose="00000400000000000000" pitchFamily="2" charset="0"/>
              </a:rPr>
              <a:t>BEd</a:t>
            </a:r>
            <a:r>
              <a:rPr lang="en-AU" i="1" dirty="0">
                <a:solidFill>
                  <a:schemeClr val="tx1"/>
                </a:solidFill>
                <a:effectLst/>
                <a:latin typeface="Poppins Light" panose="00000400000000000000" pitchFamily="2" charset="0"/>
                <a:ea typeface="Calibri" panose="020F0502020204030204" pitchFamily="34" charset="0"/>
                <a:cs typeface="Poppins Light" panose="00000400000000000000" pitchFamily="2" charset="0"/>
              </a:rPr>
              <a:t>, MEd (with Distinction), MPM, </a:t>
            </a:r>
            <a:r>
              <a:rPr lang="en-AU" i="1" dirty="0" err="1">
                <a:solidFill>
                  <a:schemeClr val="tx1"/>
                </a:solidFill>
                <a:effectLst/>
                <a:latin typeface="Poppins Light" panose="00000400000000000000" pitchFamily="2" charset="0"/>
                <a:ea typeface="Calibri" panose="020F0502020204030204" pitchFamily="34" charset="0"/>
                <a:cs typeface="Poppins Light" panose="00000400000000000000" pitchFamily="2" charset="0"/>
              </a:rPr>
              <a:t>MEdProfSt</a:t>
            </a:r>
            <a:endParaRPr lang="en-AU" i="1" dirty="0">
              <a:solidFill>
                <a:schemeClr val="tx1"/>
              </a:solidFill>
              <a:effectLst/>
              <a:latin typeface="Poppins Light" panose="00000400000000000000" pitchFamily="2" charset="0"/>
              <a:ea typeface="Calibri" panose="020F0502020204030204" pitchFamily="34" charset="0"/>
              <a:cs typeface="Poppins Light" panose="00000400000000000000" pitchFamily="2" charset="0"/>
            </a:endParaRPr>
          </a:p>
          <a:p>
            <a:pPr algn="ctr">
              <a:lnSpc>
                <a:spcPct val="150000"/>
              </a:lnSpc>
              <a:spcBef>
                <a:spcPts val="0"/>
              </a:spcBef>
            </a:pPr>
            <a:endParaRPr lang="en-AU" i="1" dirty="0">
              <a:solidFill>
                <a:srgbClr val="D9A910"/>
              </a:solidFill>
              <a:effectLst/>
              <a:latin typeface="Poppins Light" panose="00000400000000000000" pitchFamily="2" charset="0"/>
              <a:ea typeface="Calibri" panose="020F0502020204030204" pitchFamily="34" charset="0"/>
              <a:cs typeface="Poppins Light" panose="00000400000000000000" pitchFamily="2" charset="0"/>
            </a:endParaRPr>
          </a:p>
          <a:p>
            <a:pPr algn="ctr">
              <a:spcBef>
                <a:spcPts val="0"/>
              </a:spcBef>
            </a:pPr>
            <a:r>
              <a:rPr lang="en-AU" i="1" dirty="0">
                <a:solidFill>
                  <a:srgbClr val="D9A910"/>
                </a:solidFill>
                <a:latin typeface="Poppins Light" panose="00000400000000000000" pitchFamily="2" charset="0"/>
                <a:ea typeface="Calibri" panose="020F0502020204030204" pitchFamily="34" charset="0"/>
                <a:cs typeface="Poppins Light" panose="00000400000000000000" pitchFamily="2" charset="0"/>
              </a:rPr>
              <a:t>Dr Mark Tyler – Co Supervisor</a:t>
            </a:r>
          </a:p>
          <a:p>
            <a:pPr algn="ctr">
              <a:spcBef>
                <a:spcPts val="0"/>
              </a:spcBef>
            </a:pPr>
            <a:r>
              <a:rPr lang="en-AU" i="1" dirty="0">
                <a:solidFill>
                  <a:srgbClr val="D9A910"/>
                </a:solidFill>
                <a:latin typeface="Poppins Light" panose="00000400000000000000" pitchFamily="2" charset="0"/>
                <a:ea typeface="Calibri" panose="020F0502020204030204" pitchFamily="34" charset="0"/>
                <a:cs typeface="Poppins Light" panose="00000400000000000000" pitchFamily="2" charset="0"/>
              </a:rPr>
              <a:t>Dr Stephen Hay – Co Supervisor</a:t>
            </a:r>
          </a:p>
          <a:p>
            <a:pPr algn="l">
              <a:lnSpc>
                <a:spcPct val="120000"/>
              </a:lnSpc>
              <a:spcBef>
                <a:spcPts val="0"/>
              </a:spcBef>
            </a:pPr>
            <a:endParaRPr lang="en-AU" sz="2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50000"/>
              </a:lnSpc>
              <a:spcBef>
                <a:spcPts val="0"/>
              </a:spcBef>
            </a:pPr>
            <a:endParaRPr lang="en-AU" sz="24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lnSpc>
                <a:spcPct val="150000"/>
              </a:lnSpc>
              <a:spcBef>
                <a:spcPts val="0"/>
              </a:spcBef>
            </a:pPr>
            <a:endParaRPr lang="en-AU"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50000"/>
              </a:lnSpc>
              <a:spcBef>
                <a:spcPts val="0"/>
              </a:spcBef>
            </a:pPr>
            <a:endPar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l"/>
            <a:endParaRPr lang="en-AU" dirty="0"/>
          </a:p>
        </p:txBody>
      </p:sp>
      <p:sp>
        <p:nvSpPr>
          <p:cNvPr id="2" name="AutoShape 7">
            <a:extLst>
              <a:ext uri="{FF2B5EF4-FFF2-40B4-BE49-F238E27FC236}">
                <a16:creationId xmlns:a16="http://schemas.microsoft.com/office/drawing/2014/main" id="{4D13E711-CD6B-F9DA-2DDB-EAB9F85E4133}"/>
              </a:ext>
            </a:extLst>
          </p:cNvPr>
          <p:cNvSpPr/>
          <p:nvPr/>
        </p:nvSpPr>
        <p:spPr>
          <a:xfrm flipV="1">
            <a:off x="1278340" y="1678675"/>
            <a:ext cx="9635320" cy="0"/>
          </a:xfrm>
          <a:prstGeom prst="line">
            <a:avLst/>
          </a:prstGeom>
          <a:ln w="47625" cap="flat">
            <a:solidFill>
              <a:srgbClr val="FBBF09"/>
            </a:solidFill>
            <a:prstDash val="solid"/>
            <a:headEnd type="none" w="sm" len="sm"/>
            <a:tailEnd type="none" w="sm" len="sm"/>
          </a:ln>
        </p:spPr>
        <p:txBody>
          <a:bodyPr/>
          <a:lstStyle/>
          <a:p>
            <a:endParaRPr lang="en-AU"/>
          </a:p>
        </p:txBody>
      </p:sp>
      <p:sp>
        <p:nvSpPr>
          <p:cNvPr id="4" name="AutoShape 7">
            <a:extLst>
              <a:ext uri="{FF2B5EF4-FFF2-40B4-BE49-F238E27FC236}">
                <a16:creationId xmlns:a16="http://schemas.microsoft.com/office/drawing/2014/main" id="{FB57227D-C803-0BA9-25BE-503FF2926CB7}"/>
              </a:ext>
            </a:extLst>
          </p:cNvPr>
          <p:cNvSpPr/>
          <p:nvPr/>
        </p:nvSpPr>
        <p:spPr>
          <a:xfrm flipV="1">
            <a:off x="1278340" y="4123899"/>
            <a:ext cx="9635320" cy="0"/>
          </a:xfrm>
          <a:prstGeom prst="line">
            <a:avLst/>
          </a:prstGeom>
          <a:ln w="47625" cap="flat">
            <a:solidFill>
              <a:srgbClr val="FBBF09"/>
            </a:solidFill>
            <a:prstDash val="solid"/>
            <a:headEnd type="none" w="sm" len="sm"/>
            <a:tailEnd type="none" w="sm" len="sm"/>
          </a:ln>
        </p:spPr>
        <p:txBody>
          <a:bodyPr/>
          <a:lstStyle/>
          <a:p>
            <a:endParaRPr lang="en-AU"/>
          </a:p>
        </p:txBody>
      </p:sp>
    </p:spTree>
    <p:extLst>
      <p:ext uri="{BB962C8B-B14F-4D97-AF65-F5344CB8AC3E}">
        <p14:creationId xmlns:p14="http://schemas.microsoft.com/office/powerpoint/2010/main" val="7505815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24A0B-A810-42DF-B3D6-14F3D6ABEA89}"/>
              </a:ext>
            </a:extLst>
          </p:cNvPr>
          <p:cNvSpPr>
            <a:spLocks noGrp="1"/>
          </p:cNvSpPr>
          <p:nvPr>
            <p:ph type="title"/>
          </p:nvPr>
        </p:nvSpPr>
        <p:spPr>
          <a:xfrm>
            <a:off x="0" y="609600"/>
            <a:ext cx="12192000" cy="659642"/>
          </a:xfrm>
        </p:spPr>
        <p:txBody>
          <a:bodyPr>
            <a:normAutofit fontScale="90000"/>
          </a:bodyPr>
          <a:lstStyle/>
          <a:p>
            <a:pPr algn="ctr"/>
            <a:r>
              <a:rPr lang="en-AU" sz="4400" dirty="0">
                <a:solidFill>
                  <a:srgbClr val="FBBF09"/>
                </a:solidFill>
                <a:latin typeface="Hammersmith One"/>
                <a:ea typeface="+mn-ea"/>
                <a:cs typeface="+mn-cs"/>
              </a:rPr>
              <a:t>Research Design</a:t>
            </a:r>
            <a:br>
              <a:rPr lang="en-AU" dirty="0">
                <a:solidFill>
                  <a:schemeClr val="tx1"/>
                </a:solidFill>
                <a:latin typeface="Arial" panose="020B0604020202020204" pitchFamily="34" charset="0"/>
                <a:cs typeface="Arial" panose="020B0604020202020204" pitchFamily="34" charset="0"/>
              </a:rPr>
            </a:br>
            <a:endParaRPr lang="en-AU" sz="2400" b="1" dirty="0"/>
          </a:p>
        </p:txBody>
      </p:sp>
      <p:sp>
        <p:nvSpPr>
          <p:cNvPr id="3" name="Content Placeholder 2">
            <a:extLst>
              <a:ext uri="{FF2B5EF4-FFF2-40B4-BE49-F238E27FC236}">
                <a16:creationId xmlns:a16="http://schemas.microsoft.com/office/drawing/2014/main" id="{54E1755F-26B9-4974-9C12-4C33CCF239F9}"/>
              </a:ext>
            </a:extLst>
          </p:cNvPr>
          <p:cNvSpPr>
            <a:spLocks noGrp="1"/>
          </p:cNvSpPr>
          <p:nvPr>
            <p:ph idx="1"/>
          </p:nvPr>
        </p:nvSpPr>
        <p:spPr>
          <a:xfrm>
            <a:off x="677334" y="1397611"/>
            <a:ext cx="10991502" cy="5330736"/>
          </a:xfrm>
        </p:spPr>
        <p:txBody>
          <a:bodyPr>
            <a:noAutofit/>
          </a:bodyPr>
          <a:lstStyle/>
          <a:p>
            <a:pPr marL="0" indent="0">
              <a:lnSpc>
                <a:spcPts val="3440"/>
              </a:lnSpc>
              <a:buNone/>
            </a:pPr>
            <a:r>
              <a:rPr lang="en-AU" sz="2457" u="sng" dirty="0">
                <a:solidFill>
                  <a:schemeClr val="bg1"/>
                </a:solidFill>
                <a:uFill>
                  <a:solidFill>
                    <a:srgbClr val="D9A910"/>
                  </a:solidFill>
                </a:uFill>
                <a:latin typeface="Poppins Bold"/>
              </a:rPr>
              <a:t>Method:</a:t>
            </a:r>
          </a:p>
          <a:p>
            <a:pPr marL="0" indent="0">
              <a:buNone/>
            </a:pPr>
            <a:endPar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en-AU" sz="2400" dirty="0">
                <a:solidFill>
                  <a:schemeClr val="bg1"/>
                </a:solidFill>
                <a:latin typeface="Arial" panose="020B0604020202020204" pitchFamily="34" charset="0"/>
                <a:ea typeface="Calibri" panose="020F0502020204030204" pitchFamily="34" charset="0"/>
                <a:cs typeface="Arial" panose="020B0604020202020204" pitchFamily="34" charset="0"/>
              </a:rPr>
              <a:t>Qualitative research using NVivo software – Thematic Map</a:t>
            </a:r>
          </a:p>
          <a:p>
            <a:pPr marL="0" indent="0">
              <a:buNone/>
            </a:pPr>
            <a:endPar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10000"/>
              </a:lnSpc>
              <a:spcBef>
                <a:spcPts val="0"/>
              </a:spcBef>
              <a:buFont typeface="Arial" panose="020B0604020202020204" pitchFamily="34" charset="0"/>
              <a:buChar char="•"/>
            </a:pPr>
            <a:r>
              <a:rPr lang="en-AU" sz="2400" dirty="0">
                <a:solidFill>
                  <a:schemeClr val="bg1"/>
                </a:solidFill>
                <a:latin typeface="Arial" panose="020B0604020202020204" pitchFamily="34" charset="0"/>
                <a:ea typeface="Calibri" panose="020F0502020204030204" pitchFamily="34" charset="0"/>
                <a:cs typeface="Arial" panose="020B0604020202020204" pitchFamily="34" charset="0"/>
              </a:rPr>
              <a:t>90-minute anonymous  interviews</a:t>
            </a:r>
          </a:p>
          <a:p>
            <a:pPr marL="0" indent="0">
              <a:lnSpc>
                <a:spcPct val="110000"/>
              </a:lnSpc>
              <a:spcBef>
                <a:spcPts val="0"/>
              </a:spcBef>
              <a:buNone/>
            </a:pPr>
            <a:endParaRPr lang="en-AU" sz="2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buFont typeface="Arial" panose="020B0604020202020204" pitchFamily="34" charset="0"/>
              <a:buChar char="•"/>
            </a:pP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Participant criteria: Certificate 3 in Custodial Corrections, Unit Officer experience for at least 12 months, permanent employee of QCS</a:t>
            </a:r>
          </a:p>
          <a:p>
            <a:pPr marL="0" indent="0">
              <a:lnSpc>
                <a:spcPct val="120000"/>
              </a:lnSpc>
              <a:spcBef>
                <a:spcPts val="0"/>
              </a:spcBef>
              <a:buNone/>
            </a:pPr>
            <a:endParaRPr lang="en-AU" sz="2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buFont typeface="Arial" panose="020B0604020202020204" pitchFamily="34" charset="0"/>
              <a:buChar char="•"/>
            </a:pP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Demographics: 37 – 64 age range, 4 males/ 2 females, 54 years total experience with QCS</a:t>
            </a:r>
          </a:p>
          <a:p>
            <a:pPr>
              <a:lnSpc>
                <a:spcPct val="110000"/>
              </a:lnSpc>
              <a:spcBef>
                <a:spcPts val="0"/>
              </a:spcBef>
              <a:buFont typeface="Arial" panose="020B0604020202020204" pitchFamily="34" charset="0"/>
              <a:buChar char="•"/>
            </a:pPr>
            <a:endParaRPr lang="en-AU"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10000"/>
              </a:lnSpc>
              <a:spcBef>
                <a:spcPts val="0"/>
              </a:spcBef>
              <a:buFont typeface="Arial" panose="020B0604020202020204" pitchFamily="34" charset="0"/>
              <a:buChar char="•"/>
            </a:pPr>
            <a:endParaRPr lang="en-AU"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10000"/>
              </a:lnSpc>
              <a:spcBef>
                <a:spcPts val="0"/>
              </a:spcBef>
              <a:buFont typeface="Arial" panose="020B0604020202020204" pitchFamily="34" charset="0"/>
              <a:buChar char="•"/>
            </a:pPr>
            <a:endParaRPr lang="en-AU"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a:lnSpc>
                <a:spcPct val="110000"/>
              </a:lnSpc>
              <a:spcBef>
                <a:spcPts val="0"/>
              </a:spcBef>
              <a:buNone/>
              <a:tabLst>
                <a:tab pos="457200" algn="l"/>
              </a:tabLst>
            </a:pPr>
            <a:endParaRPr lang="en-AU"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8842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50BB0-9BD0-71C7-BF65-C475685B2B5C}"/>
              </a:ext>
            </a:extLst>
          </p:cNvPr>
          <p:cNvSpPr>
            <a:spLocks noGrp="1"/>
          </p:cNvSpPr>
          <p:nvPr>
            <p:ph idx="1"/>
          </p:nvPr>
        </p:nvSpPr>
        <p:spPr/>
        <p:txBody>
          <a:bodyPr/>
          <a:lstStyle/>
          <a:p>
            <a:endParaRPr lang="en-AU"/>
          </a:p>
        </p:txBody>
      </p:sp>
      <p:pic>
        <p:nvPicPr>
          <p:cNvPr id="6" name="Picture 5">
            <a:extLst>
              <a:ext uri="{FF2B5EF4-FFF2-40B4-BE49-F238E27FC236}">
                <a16:creationId xmlns:a16="http://schemas.microsoft.com/office/drawing/2014/main" id="{A104E33A-BA65-0CF0-155E-674C61940888}"/>
              </a:ext>
            </a:extLst>
          </p:cNvPr>
          <p:cNvPicPr>
            <a:picLocks noChangeAspect="1"/>
          </p:cNvPicPr>
          <p:nvPr/>
        </p:nvPicPr>
        <p:blipFill>
          <a:blip r:embed="rId3"/>
          <a:stretch>
            <a:fillRect/>
          </a:stretch>
        </p:blipFill>
        <p:spPr>
          <a:xfrm>
            <a:off x="269805" y="124806"/>
            <a:ext cx="11671986" cy="6619501"/>
          </a:xfrm>
          <a:prstGeom prst="rect">
            <a:avLst/>
          </a:prstGeom>
        </p:spPr>
      </p:pic>
    </p:spTree>
    <p:extLst>
      <p:ext uri="{BB962C8B-B14F-4D97-AF65-F5344CB8AC3E}">
        <p14:creationId xmlns:p14="http://schemas.microsoft.com/office/powerpoint/2010/main" val="1472445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14DB-84AB-6C1B-2472-CDABC43D04DA}"/>
              </a:ext>
            </a:extLst>
          </p:cNvPr>
          <p:cNvSpPr>
            <a:spLocks noGrp="1"/>
          </p:cNvSpPr>
          <p:nvPr>
            <p:ph type="title"/>
          </p:nvPr>
        </p:nvSpPr>
        <p:spPr>
          <a:xfrm>
            <a:off x="0" y="272955"/>
            <a:ext cx="12192000" cy="1446663"/>
          </a:xfrm>
        </p:spPr>
        <p:txBody>
          <a:bodyPr>
            <a:normAutofit/>
          </a:bodyPr>
          <a:lstStyle/>
          <a:p>
            <a:pPr algn="ctr"/>
            <a:r>
              <a:rPr lang="en-US" sz="4000" dirty="0">
                <a:solidFill>
                  <a:srgbClr val="FBBF09"/>
                </a:solidFill>
                <a:latin typeface="Hammersmith One"/>
                <a:ea typeface="+mn-ea"/>
                <a:cs typeface="+mn-cs"/>
              </a:rPr>
              <a:t>Findings</a:t>
            </a:r>
            <a:r>
              <a:rPr lang="en-US" sz="3200" dirty="0">
                <a:solidFill>
                  <a:srgbClr val="D9A910"/>
                </a:solidFill>
                <a:latin typeface="Arial" panose="020B0604020202020204" pitchFamily="34" charset="0"/>
                <a:cs typeface="Arial" panose="020B0604020202020204" pitchFamily="34" charset="0"/>
              </a:rPr>
              <a:t> </a:t>
            </a:r>
            <a:br>
              <a:rPr lang="en-US" sz="32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Purpose of Rehabilitation</a:t>
            </a:r>
            <a:endParaRPr lang="en-AU" sz="32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F093665-65D4-3CC1-7924-E48090A99565}"/>
              </a:ext>
            </a:extLst>
          </p:cNvPr>
          <p:cNvSpPr>
            <a:spLocks noGrp="1"/>
          </p:cNvSpPr>
          <p:nvPr>
            <p:ph idx="1"/>
          </p:nvPr>
        </p:nvSpPr>
        <p:spPr>
          <a:xfrm>
            <a:off x="677334" y="1856096"/>
            <a:ext cx="10732194" cy="4831308"/>
          </a:xfrm>
        </p:spPr>
        <p:txBody>
          <a:bodyPr>
            <a:normAutofit/>
          </a:bodyPr>
          <a:lstStyle/>
          <a:p>
            <a:pPr marL="0" indent="0">
              <a:lnSpc>
                <a:spcPts val="3440"/>
              </a:lnSpc>
              <a:buNone/>
            </a:pPr>
            <a:r>
              <a:rPr lang="en-US" sz="2700" u="sng" dirty="0">
                <a:solidFill>
                  <a:schemeClr val="bg1"/>
                </a:solidFill>
                <a:uFill>
                  <a:solidFill>
                    <a:srgbClr val="D9A910"/>
                  </a:solidFill>
                </a:uFill>
                <a:latin typeface="Poppins Bold"/>
              </a:rPr>
              <a:t>Theme 1 – Rehabilitation Barriers:</a:t>
            </a:r>
          </a:p>
          <a:p>
            <a:pPr marL="0" indent="0">
              <a:buNone/>
            </a:pPr>
            <a:endParaRPr lang="en-US" sz="2200" dirty="0">
              <a:latin typeface="Arial" panose="020B0604020202020204" pitchFamily="34" charset="0"/>
              <a:cs typeface="Arial" panose="020B0604020202020204" pitchFamily="34" charset="0"/>
            </a:endParaRPr>
          </a:p>
          <a:p>
            <a:pPr marL="0" indent="0">
              <a:buNone/>
            </a:pP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“Unless you can run them out with a future, or give them a trade, or qualify them as an electrician or a plumber or something, rehabilitation attempts are wasted”.</a:t>
            </a:r>
          </a:p>
          <a:p>
            <a:pPr marL="0" indent="0">
              <a:buNone/>
            </a:pPr>
            <a:endParaRPr lang="en-AU" sz="2400" i="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effectLst/>
                <a:latin typeface="Arial" panose="020B0604020202020204" pitchFamily="34" charset="0"/>
                <a:ea typeface="Calibri" panose="020F0502020204030204" pitchFamily="34" charset="0"/>
                <a:cs typeface="Arial" panose="020B0604020202020204" pitchFamily="34" charset="0"/>
              </a:rPr>
              <a:t>“It is a tick-the-box exercise for prisoners to get parole and some CCOs will use parole as a motivator for prisoners to participate in intervention programs because it will look good for parole”. </a:t>
            </a: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marR="288290" indent="0">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22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288290" indent="0">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22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288290" indent="0">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288290" indent="0">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23937753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E197-FF6A-3F5A-7A18-671C74B5CF83}"/>
              </a:ext>
            </a:extLst>
          </p:cNvPr>
          <p:cNvSpPr>
            <a:spLocks noGrp="1"/>
          </p:cNvSpPr>
          <p:nvPr>
            <p:ph type="title"/>
          </p:nvPr>
        </p:nvSpPr>
        <p:spPr>
          <a:xfrm>
            <a:off x="1" y="313899"/>
            <a:ext cx="12192000" cy="1405719"/>
          </a:xfrm>
        </p:spPr>
        <p:txBody>
          <a:bodyPr>
            <a:normAutofit/>
          </a:bodyPr>
          <a:lstStyle/>
          <a:p>
            <a:pPr algn="ctr"/>
            <a:r>
              <a:rPr lang="en-US" sz="4000" dirty="0">
                <a:solidFill>
                  <a:srgbClr val="FBBF09"/>
                </a:solidFill>
                <a:latin typeface="Hammersmith One"/>
                <a:ea typeface="+mn-ea"/>
                <a:cs typeface="+mn-cs"/>
              </a:rPr>
              <a:t>Findings</a:t>
            </a:r>
            <a:r>
              <a:rPr lang="en-US" sz="4000" dirty="0">
                <a:solidFill>
                  <a:srgbClr val="D9A910"/>
                </a:solidFill>
                <a:latin typeface="Arial" panose="020B0604020202020204" pitchFamily="34" charset="0"/>
                <a:cs typeface="Arial" panose="020B0604020202020204" pitchFamily="34" charset="0"/>
              </a:rPr>
              <a:t> </a:t>
            </a:r>
            <a:br>
              <a:rPr lang="en-US" sz="40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Purpose of Rehabilitation</a:t>
            </a:r>
            <a:endParaRPr lang="en-AU"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1AE24B6-649E-3BAA-963B-7297AA5DBBF7}"/>
              </a:ext>
            </a:extLst>
          </p:cNvPr>
          <p:cNvSpPr>
            <a:spLocks noGrp="1"/>
          </p:cNvSpPr>
          <p:nvPr>
            <p:ph idx="1"/>
          </p:nvPr>
        </p:nvSpPr>
        <p:spPr>
          <a:xfrm>
            <a:off x="688959" y="1978924"/>
            <a:ext cx="10814081" cy="4565177"/>
          </a:xfrm>
        </p:spPr>
        <p:txBody>
          <a:bodyPr>
            <a:normAutofit/>
          </a:bodyPr>
          <a:lstStyle/>
          <a:p>
            <a:pPr marL="0" indent="0">
              <a:lnSpc>
                <a:spcPts val="3440"/>
              </a:lnSpc>
              <a:buNone/>
            </a:pPr>
            <a:r>
              <a:rPr lang="en-US" sz="2400" u="sng" dirty="0">
                <a:solidFill>
                  <a:schemeClr val="bg1"/>
                </a:solidFill>
                <a:uFill>
                  <a:solidFill>
                    <a:srgbClr val="D9A910"/>
                  </a:solidFill>
                </a:uFill>
                <a:latin typeface="Poppins Bold"/>
              </a:rPr>
              <a:t>Theme 2 – Motivation from Lived Experience:</a:t>
            </a:r>
          </a:p>
          <a:p>
            <a:pPr marL="0" indent="0">
              <a:buNone/>
            </a:pPr>
            <a:endParaRPr lang="en-AU" sz="2200" i="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“Basically, it’s age and maturity. I’m not the same person now that I was when I was in my twenties</a:t>
            </a:r>
            <a:r>
              <a:rPr lang="en-AU" sz="2400" i="1"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I now believe in rehabilitation and providing prisoners with tools to assist their growth</a:t>
            </a:r>
            <a:r>
              <a:rPr lang="en-AU" sz="2400" i="1" dirty="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latin typeface="Arial" panose="020B0604020202020204" pitchFamily="34" charset="0"/>
                <a:ea typeface="Calibri" panose="020F0502020204030204" pitchFamily="34" charset="0"/>
                <a:cs typeface="Arial" panose="020B0604020202020204" pitchFamily="34" charset="0"/>
              </a:rPr>
              <a:t>“</a:t>
            </a:r>
            <a:r>
              <a:rPr lang="en-AU" sz="2400" i="1" dirty="0">
                <a:effectLst/>
                <a:latin typeface="Arial" panose="020B0604020202020204" pitchFamily="34" charset="0"/>
                <a:ea typeface="Calibri" panose="020F0502020204030204" pitchFamily="34" charset="0"/>
                <a:cs typeface="Arial" panose="020B0604020202020204" pitchFamily="34" charset="0"/>
              </a:rPr>
              <a:t>It’s why I do my job. I still use every opportunity to put my Mum hat on and talk to them and get them to see things from a different perspective”.</a:t>
            </a: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2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44814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36C21-B0B4-E70B-CE7C-8FE4D906D80D}"/>
              </a:ext>
            </a:extLst>
          </p:cNvPr>
          <p:cNvSpPr>
            <a:spLocks noGrp="1"/>
          </p:cNvSpPr>
          <p:nvPr>
            <p:ph type="title"/>
          </p:nvPr>
        </p:nvSpPr>
        <p:spPr>
          <a:xfrm>
            <a:off x="0" y="218364"/>
            <a:ext cx="12192000" cy="1596788"/>
          </a:xfrm>
        </p:spPr>
        <p:txBody>
          <a:bodyPr>
            <a:normAutofit/>
          </a:bodyPr>
          <a:lstStyle/>
          <a:p>
            <a:pPr algn="ctr"/>
            <a:r>
              <a:rPr lang="en-US" sz="4000" dirty="0">
                <a:solidFill>
                  <a:srgbClr val="FBBF09"/>
                </a:solidFill>
                <a:latin typeface="Hammersmith One"/>
                <a:ea typeface="+mn-ea"/>
                <a:cs typeface="+mn-cs"/>
              </a:rPr>
              <a:t>Findings</a:t>
            </a:r>
            <a:r>
              <a:rPr lang="en-US" sz="5200" dirty="0">
                <a:solidFill>
                  <a:srgbClr val="FBBF09"/>
                </a:solidFill>
                <a:latin typeface="Hammersmith One"/>
                <a:ea typeface="+mn-ea"/>
                <a:cs typeface="+mn-cs"/>
              </a:rPr>
              <a:t> </a:t>
            </a:r>
            <a:br>
              <a:rPr lang="en-US" sz="48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Purpose of Rehabilitation</a:t>
            </a:r>
            <a:endParaRPr lang="en-AU" sz="3200" dirty="0"/>
          </a:p>
        </p:txBody>
      </p:sp>
      <p:sp>
        <p:nvSpPr>
          <p:cNvPr id="3" name="Content Placeholder 2">
            <a:extLst>
              <a:ext uri="{FF2B5EF4-FFF2-40B4-BE49-F238E27FC236}">
                <a16:creationId xmlns:a16="http://schemas.microsoft.com/office/drawing/2014/main" id="{AB8AD68D-7AA4-CE55-A23C-32417A184604}"/>
              </a:ext>
            </a:extLst>
          </p:cNvPr>
          <p:cNvSpPr>
            <a:spLocks noGrp="1"/>
          </p:cNvSpPr>
          <p:nvPr>
            <p:ph idx="1"/>
          </p:nvPr>
        </p:nvSpPr>
        <p:spPr>
          <a:xfrm>
            <a:off x="695783" y="1958455"/>
            <a:ext cx="10800433" cy="4681181"/>
          </a:xfrm>
        </p:spPr>
        <p:txBody>
          <a:bodyPr>
            <a:normAutofit/>
          </a:bodyPr>
          <a:lstStyle/>
          <a:p>
            <a:pPr marL="0" indent="0">
              <a:lnSpc>
                <a:spcPts val="3440"/>
              </a:lnSpc>
              <a:buNone/>
            </a:pPr>
            <a:r>
              <a:rPr lang="en-US" sz="2400" u="sng" dirty="0">
                <a:solidFill>
                  <a:schemeClr val="bg1"/>
                </a:solidFill>
                <a:uFill>
                  <a:solidFill>
                    <a:srgbClr val="D9A910"/>
                  </a:solidFill>
                </a:uFill>
                <a:latin typeface="Poppins Bold"/>
              </a:rPr>
              <a:t>Theme 3 – Life Experience:</a:t>
            </a:r>
          </a:p>
          <a:p>
            <a:pPr marL="0" indent="0">
              <a:buNone/>
            </a:pPr>
            <a:endParaRPr lang="en-AU" sz="2200" i="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“I’m a mother of young adults, the oldest is 30 and the youngest is 23. So, of </a:t>
            </a: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course, I’ve got experience caring for people and that made a huge difference starting the work at the prison”.</a:t>
            </a:r>
          </a:p>
          <a:p>
            <a:pPr marL="0" indent="0">
              <a:buNone/>
            </a:pPr>
            <a:endParaRPr lang="en-AU" sz="2400" i="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AU" sz="2400" i="1" dirty="0">
                <a:effectLst/>
                <a:latin typeface="Arial" panose="020B0604020202020204" pitchFamily="34" charset="0"/>
                <a:ea typeface="Calibri" panose="020F0502020204030204" pitchFamily="34" charset="0"/>
                <a:cs typeface="Arial" panose="020B0604020202020204" pitchFamily="34" charset="0"/>
              </a:rPr>
              <a:t>I like to know what makes people tick. I always find myself doing that in my</a:t>
            </a:r>
            <a:r>
              <a:rPr lang="en-AU" sz="2400" dirty="0">
                <a:latin typeface="Arial" panose="020B0604020202020204" pitchFamily="34" charset="0"/>
                <a:ea typeface="Calibri" panose="020F0502020204030204" pitchFamily="34" charset="0"/>
                <a:cs typeface="Arial" panose="020B0604020202020204" pitchFamily="34" charset="0"/>
              </a:rPr>
              <a:t> </a:t>
            </a:r>
            <a:r>
              <a:rPr lang="en-AU" sz="2400" i="1" dirty="0">
                <a:effectLst/>
                <a:latin typeface="Arial" panose="020B0604020202020204" pitchFamily="34" charset="0"/>
                <a:ea typeface="Calibri" panose="020F0502020204030204" pitchFamily="34" charset="0"/>
                <a:cs typeface="Arial" panose="020B0604020202020204" pitchFamily="34" charset="0"/>
              </a:rPr>
              <a:t>personal life as well. Why would someone do what they’ve done, or what’s got </a:t>
            </a:r>
            <a:r>
              <a:rPr lang="en-AU" sz="2400" i="1" dirty="0">
                <a:latin typeface="Arial" panose="020B0604020202020204" pitchFamily="34" charset="0"/>
                <a:ea typeface="Calibri" panose="020F0502020204030204" pitchFamily="34" charset="0"/>
                <a:cs typeface="Arial" panose="020B0604020202020204" pitchFamily="34" charset="0"/>
              </a:rPr>
              <a:t>t</a:t>
            </a:r>
            <a:r>
              <a:rPr lang="en-AU" sz="2400" i="1" dirty="0">
                <a:effectLst/>
                <a:latin typeface="Arial" panose="020B0604020202020204" pitchFamily="34" charset="0"/>
                <a:ea typeface="Calibri" panose="020F0502020204030204" pitchFamily="34" charset="0"/>
                <a:cs typeface="Arial" panose="020B0604020202020204" pitchFamily="34" charset="0"/>
              </a:rPr>
              <a:t>hem to that point? It is just how I am as a person”.</a:t>
            </a: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2678028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3DB1-66F1-9034-4977-04CFC8BFC6C7}"/>
              </a:ext>
            </a:extLst>
          </p:cNvPr>
          <p:cNvSpPr>
            <a:spLocks noGrp="1"/>
          </p:cNvSpPr>
          <p:nvPr>
            <p:ph type="title"/>
          </p:nvPr>
        </p:nvSpPr>
        <p:spPr>
          <a:xfrm>
            <a:off x="702607" y="218363"/>
            <a:ext cx="10786785" cy="1651380"/>
          </a:xfrm>
        </p:spPr>
        <p:txBody>
          <a:bodyPr>
            <a:normAutofit/>
          </a:bodyPr>
          <a:lstStyle/>
          <a:p>
            <a:pPr algn="ctr"/>
            <a:r>
              <a:rPr lang="en-US" sz="4000" dirty="0">
                <a:solidFill>
                  <a:srgbClr val="FBBF09"/>
                </a:solidFill>
                <a:latin typeface="Hammersmith One"/>
                <a:ea typeface="+mn-ea"/>
                <a:cs typeface="+mn-cs"/>
              </a:rPr>
              <a:t>Findings</a:t>
            </a:r>
            <a:r>
              <a:rPr lang="en-US" sz="5200" dirty="0">
                <a:solidFill>
                  <a:srgbClr val="FBBF09"/>
                </a:solidFill>
                <a:latin typeface="Hammersmith One"/>
                <a:ea typeface="+mn-ea"/>
                <a:cs typeface="+mn-cs"/>
              </a:rPr>
              <a:t> </a:t>
            </a:r>
            <a:br>
              <a:rPr lang="en-US" sz="60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Purpose of Rehabilitation</a:t>
            </a:r>
            <a:endParaRPr lang="en-AU" sz="3200" dirty="0"/>
          </a:p>
        </p:txBody>
      </p:sp>
      <p:sp>
        <p:nvSpPr>
          <p:cNvPr id="3" name="Content Placeholder 2">
            <a:extLst>
              <a:ext uri="{FF2B5EF4-FFF2-40B4-BE49-F238E27FC236}">
                <a16:creationId xmlns:a16="http://schemas.microsoft.com/office/drawing/2014/main" id="{FA731858-7703-0B0F-EEF0-0BCE9B72DE26}"/>
              </a:ext>
            </a:extLst>
          </p:cNvPr>
          <p:cNvSpPr>
            <a:spLocks noGrp="1"/>
          </p:cNvSpPr>
          <p:nvPr>
            <p:ph idx="1"/>
          </p:nvPr>
        </p:nvSpPr>
        <p:spPr>
          <a:xfrm>
            <a:off x="677334" y="1937982"/>
            <a:ext cx="10786784" cy="4606117"/>
          </a:xfrm>
        </p:spPr>
        <p:txBody>
          <a:bodyPr>
            <a:normAutofit/>
          </a:bodyPr>
          <a:lstStyle/>
          <a:p>
            <a:pPr marL="0" indent="0">
              <a:lnSpc>
                <a:spcPts val="3440"/>
              </a:lnSpc>
              <a:buNone/>
            </a:pPr>
            <a:r>
              <a:rPr lang="en-US" sz="2400" u="sng" dirty="0">
                <a:solidFill>
                  <a:schemeClr val="bg1"/>
                </a:solidFill>
                <a:uFill>
                  <a:solidFill>
                    <a:srgbClr val="D9A910"/>
                  </a:solidFill>
                </a:uFill>
                <a:latin typeface="Poppins Bold"/>
              </a:rPr>
              <a:t>Theme 4 – Workplace Culture:</a:t>
            </a:r>
          </a:p>
          <a:p>
            <a:pPr marL="0" indent="0">
              <a:buNone/>
            </a:pPr>
            <a:endParaRPr lang="en-US" sz="2000" b="1"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400" i="1" dirty="0">
                <a:solidFill>
                  <a:schemeClr val="tx1"/>
                </a:solidFill>
                <a:latin typeface="Arial" panose="020B0604020202020204" pitchFamily="34" charset="0"/>
                <a:ea typeface="Calibri" panose="020F0502020204030204" pitchFamily="34" charset="0"/>
                <a:cs typeface="Arial" panose="020B0604020202020204" pitchFamily="34" charset="0"/>
              </a:rPr>
              <a:t>“</a:t>
            </a: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 lot of CCOs only see their job as incarceration. We lock up other human beings for a living so there’s part of us that tells us that they’re animals”.</a:t>
            </a:r>
          </a:p>
          <a:p>
            <a:pPr marL="0" indent="0">
              <a:buNone/>
            </a:pPr>
            <a:endParaRPr lang="en-AU" sz="2400" i="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effectLst/>
                <a:latin typeface="Arial" panose="020B0604020202020204" pitchFamily="34" charset="0"/>
                <a:ea typeface="Calibri" panose="020F0502020204030204" pitchFamily="34" charset="0"/>
                <a:cs typeface="Arial" panose="020B0604020202020204" pitchFamily="34" charset="0"/>
              </a:rPr>
              <a:t>“We always see the ones that come back. So, our idea of rehabilitation is skewed by the fact that we’re in the prison environment, but the ones who go and</a:t>
            </a:r>
            <a:r>
              <a:rPr lang="en-AU" sz="2400" dirty="0">
                <a:latin typeface="Arial" panose="020B0604020202020204" pitchFamily="34" charset="0"/>
                <a:ea typeface="Calibri" panose="020F0502020204030204" pitchFamily="34" charset="0"/>
                <a:cs typeface="Arial" panose="020B0604020202020204" pitchFamily="34" charset="0"/>
              </a:rPr>
              <a:t> </a:t>
            </a:r>
            <a:r>
              <a:rPr lang="en-AU" sz="2400" i="1" dirty="0">
                <a:effectLst/>
                <a:latin typeface="Arial" panose="020B0604020202020204" pitchFamily="34" charset="0"/>
                <a:ea typeface="Calibri" panose="020F0502020204030204" pitchFamily="34" charset="0"/>
                <a:cs typeface="Arial" panose="020B0604020202020204" pitchFamily="34" charset="0"/>
              </a:rPr>
              <a:t>rehabilitate never come back”.</a:t>
            </a: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marR="288290" indent="0">
              <a:lnSpc>
                <a:spcPct val="110000"/>
              </a:lnSpc>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22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288290" indent="0">
              <a:lnSpc>
                <a:spcPct val="110000"/>
              </a:lnSpc>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22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0799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03A8-355C-4821-46B1-60A4922C909F}"/>
              </a:ext>
            </a:extLst>
          </p:cNvPr>
          <p:cNvSpPr>
            <a:spLocks noGrp="1"/>
          </p:cNvSpPr>
          <p:nvPr>
            <p:ph type="title"/>
          </p:nvPr>
        </p:nvSpPr>
        <p:spPr>
          <a:xfrm>
            <a:off x="677333" y="272955"/>
            <a:ext cx="10909615" cy="1446663"/>
          </a:xfrm>
        </p:spPr>
        <p:txBody>
          <a:bodyPr>
            <a:normAutofit/>
          </a:bodyPr>
          <a:lstStyle/>
          <a:p>
            <a:pPr algn="ctr"/>
            <a:r>
              <a:rPr lang="en-US" sz="4000" dirty="0">
                <a:solidFill>
                  <a:srgbClr val="FBBF09"/>
                </a:solidFill>
                <a:latin typeface="Hammersmith One"/>
                <a:ea typeface="+mn-ea"/>
                <a:cs typeface="+mn-cs"/>
              </a:rPr>
              <a:t>Findings</a:t>
            </a:r>
            <a:r>
              <a:rPr lang="en-US" sz="5200" dirty="0">
                <a:solidFill>
                  <a:srgbClr val="FBBF09"/>
                </a:solidFill>
                <a:latin typeface="Hammersmith One"/>
                <a:ea typeface="+mn-ea"/>
                <a:cs typeface="+mn-cs"/>
              </a:rPr>
              <a:t> </a:t>
            </a:r>
            <a:br>
              <a:rPr lang="en-US" sz="80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Critical Incidents</a:t>
            </a:r>
            <a:endParaRPr lang="en-AU" sz="3200" dirty="0"/>
          </a:p>
        </p:txBody>
      </p:sp>
      <p:sp>
        <p:nvSpPr>
          <p:cNvPr id="3" name="Content Placeholder 2">
            <a:extLst>
              <a:ext uri="{FF2B5EF4-FFF2-40B4-BE49-F238E27FC236}">
                <a16:creationId xmlns:a16="http://schemas.microsoft.com/office/drawing/2014/main" id="{D79BF8EE-557E-B36E-724A-372B26995A43}"/>
              </a:ext>
            </a:extLst>
          </p:cNvPr>
          <p:cNvSpPr>
            <a:spLocks noGrp="1"/>
          </p:cNvSpPr>
          <p:nvPr>
            <p:ph idx="1"/>
          </p:nvPr>
        </p:nvSpPr>
        <p:spPr>
          <a:xfrm>
            <a:off x="811789" y="1719618"/>
            <a:ext cx="10568421" cy="4694830"/>
          </a:xfrm>
        </p:spPr>
        <p:txBody>
          <a:bodyPr>
            <a:normAutofit/>
          </a:bodyPr>
          <a:lstStyle/>
          <a:p>
            <a:pPr marL="0" indent="0">
              <a:lnSpc>
                <a:spcPts val="3440"/>
              </a:lnSpc>
              <a:buNone/>
            </a:pPr>
            <a:r>
              <a:rPr lang="en-US" sz="2400" u="sng" dirty="0">
                <a:solidFill>
                  <a:schemeClr val="bg1"/>
                </a:solidFill>
                <a:uFill>
                  <a:solidFill>
                    <a:srgbClr val="D9A910"/>
                  </a:solidFill>
                </a:uFill>
                <a:latin typeface="Poppins Bold"/>
              </a:rPr>
              <a:t>Theme 5 – Prisoner Characteristics:</a:t>
            </a:r>
          </a:p>
          <a:p>
            <a:pPr marL="0" indent="0">
              <a:buNone/>
            </a:pPr>
            <a:endParaRPr lang="en-AU" sz="2000" i="1" dirty="0">
              <a:solidFill>
                <a:schemeClr val="tx1"/>
              </a:solidFill>
              <a:latin typeface="Arial" panose="020B0604020202020204" pitchFamily="34" charset="0"/>
              <a:cs typeface="Arial" panose="020B0604020202020204" pitchFamily="34" charset="0"/>
            </a:endParaRPr>
          </a:p>
          <a:p>
            <a:pPr marL="0" indent="0">
              <a:buNone/>
            </a:pP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“Paedophiles get off on hurting the helpless, so no, I don’t think there’s any chance in rehabilitating them, and we shouldn’t waste our time”.</a:t>
            </a:r>
          </a:p>
          <a:p>
            <a:pPr marL="0" indent="0">
              <a:buNone/>
            </a:pPr>
            <a:endParaRPr lang="en-AU" sz="2400" i="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effectLst/>
                <a:latin typeface="Arial" panose="020B0604020202020204" pitchFamily="34" charset="0"/>
                <a:ea typeface="Calibri" panose="020F0502020204030204" pitchFamily="34" charset="0"/>
                <a:cs typeface="Arial" panose="020B0604020202020204" pitchFamily="34" charset="0"/>
              </a:rPr>
              <a:t>“I think about 40 percent of our officers are now females. I don’t know if that goes down well with the Indigenous population. It’s a traditional thing. The elder female CCOs have some respect because they have that persona of ‘Aunty’. However, middle-aged Indigenous men being told what to do by young females can, at times, cause problems”. </a:t>
            </a: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034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8EEF5-3B91-FBFF-EFCB-59FACB170885}"/>
              </a:ext>
            </a:extLst>
          </p:cNvPr>
          <p:cNvSpPr>
            <a:spLocks noGrp="1"/>
          </p:cNvSpPr>
          <p:nvPr>
            <p:ph type="title"/>
          </p:nvPr>
        </p:nvSpPr>
        <p:spPr>
          <a:xfrm>
            <a:off x="677333" y="156949"/>
            <a:ext cx="10909615" cy="1453487"/>
          </a:xfrm>
        </p:spPr>
        <p:txBody>
          <a:bodyPr/>
          <a:lstStyle/>
          <a:p>
            <a:pPr algn="ctr"/>
            <a:r>
              <a:rPr lang="en-US" sz="4000" dirty="0">
                <a:solidFill>
                  <a:srgbClr val="FBBF09"/>
                </a:solidFill>
                <a:latin typeface="Hammersmith One"/>
                <a:ea typeface="+mn-ea"/>
                <a:cs typeface="+mn-cs"/>
              </a:rPr>
              <a:t>Findings</a:t>
            </a:r>
            <a:r>
              <a:rPr lang="en-US" sz="3200" dirty="0">
                <a:solidFill>
                  <a:schemeClr val="tx1"/>
                </a:solidFill>
                <a:latin typeface="Arial" panose="020B0604020202020204" pitchFamily="34" charset="0"/>
                <a:cs typeface="Arial" panose="020B0604020202020204" pitchFamily="34" charset="0"/>
              </a:rPr>
              <a:t> </a:t>
            </a:r>
            <a:br>
              <a:rPr lang="en-US" sz="9600" dirty="0">
                <a:solidFill>
                  <a:schemeClr val="tx1"/>
                </a:solidFill>
                <a:latin typeface="Arial" panose="020B0604020202020204" pitchFamily="34" charset="0"/>
                <a:cs typeface="Arial" panose="020B0604020202020204" pitchFamily="34" charset="0"/>
              </a:rPr>
            </a:br>
            <a:r>
              <a:rPr lang="en-US" sz="3200" dirty="0">
                <a:solidFill>
                  <a:schemeClr val="tx1"/>
                </a:solidFill>
                <a:latin typeface="Arial" panose="020B0604020202020204" pitchFamily="34" charset="0"/>
                <a:cs typeface="Arial" panose="020B0604020202020204" pitchFamily="34" charset="0"/>
              </a:rPr>
              <a:t>CCO Training</a:t>
            </a:r>
            <a:endParaRPr lang="en-AU" sz="3200" dirty="0"/>
          </a:p>
        </p:txBody>
      </p:sp>
      <p:sp>
        <p:nvSpPr>
          <p:cNvPr id="3" name="Content Placeholder 2">
            <a:extLst>
              <a:ext uri="{FF2B5EF4-FFF2-40B4-BE49-F238E27FC236}">
                <a16:creationId xmlns:a16="http://schemas.microsoft.com/office/drawing/2014/main" id="{A97358E1-1B9F-6D12-A384-58CDF768BACA}"/>
              </a:ext>
            </a:extLst>
          </p:cNvPr>
          <p:cNvSpPr>
            <a:spLocks noGrp="1"/>
          </p:cNvSpPr>
          <p:nvPr>
            <p:ph idx="1"/>
          </p:nvPr>
        </p:nvSpPr>
        <p:spPr>
          <a:xfrm>
            <a:off x="677333" y="1774209"/>
            <a:ext cx="10691251" cy="4926842"/>
          </a:xfrm>
        </p:spPr>
        <p:txBody>
          <a:bodyPr>
            <a:normAutofit/>
          </a:bodyPr>
          <a:lstStyle/>
          <a:p>
            <a:pPr marL="0" indent="0">
              <a:lnSpc>
                <a:spcPts val="3440"/>
              </a:lnSpc>
              <a:buNone/>
            </a:pPr>
            <a:r>
              <a:rPr lang="en-US" sz="2400" u="sng" dirty="0">
                <a:solidFill>
                  <a:schemeClr val="bg1"/>
                </a:solidFill>
                <a:uFill>
                  <a:solidFill>
                    <a:srgbClr val="D9A910"/>
                  </a:solidFill>
                </a:uFill>
                <a:latin typeface="Poppins Bold"/>
              </a:rPr>
              <a:t>Theme 6 – Training Gaps:</a:t>
            </a:r>
          </a:p>
          <a:p>
            <a:pPr marL="0" indent="0">
              <a:buNone/>
            </a:pPr>
            <a:endParaRPr lang="en-AU" sz="2000" i="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“My thoughts on rehabilitation since studying criminology have changed. It made me look for answers and highlighted the difficulty individuals face”.</a:t>
            </a:r>
          </a:p>
          <a:p>
            <a:pPr marL="0" indent="0">
              <a:buNone/>
            </a:pPr>
            <a:endParaRPr lang="en-AU" sz="2400" i="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AU" sz="2400" i="1" dirty="0">
                <a:effectLst/>
                <a:latin typeface="Arial" panose="020B0604020202020204" pitchFamily="34" charset="0"/>
                <a:ea typeface="Calibri" panose="020F0502020204030204" pitchFamily="34" charset="0"/>
                <a:cs typeface="Arial" panose="020B0604020202020204" pitchFamily="34" charset="0"/>
              </a:rPr>
              <a:t>“We spend a lot of time with prisoners and reinforcing any teachings might be advantageous; prisoners come to us for advice and if we had a greater knowledge of what they were learning, it would helpful”.</a:t>
            </a:r>
            <a:endParaRPr lang="en-A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000" i="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000" i="1" dirty="0">
              <a:solidFill>
                <a:schemeClr val="tx1"/>
              </a:solidFill>
              <a:latin typeface="Arial" panose="020B060402020202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1969258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A84A-177E-8C6D-2557-3C8631B2416F}"/>
              </a:ext>
            </a:extLst>
          </p:cNvPr>
          <p:cNvSpPr>
            <a:spLocks noGrp="1"/>
          </p:cNvSpPr>
          <p:nvPr>
            <p:ph type="title"/>
          </p:nvPr>
        </p:nvSpPr>
        <p:spPr>
          <a:xfrm>
            <a:off x="0" y="609600"/>
            <a:ext cx="12192000" cy="1320800"/>
          </a:xfrm>
        </p:spPr>
        <p:txBody>
          <a:bodyPr>
            <a:normAutofit fontScale="90000"/>
          </a:bodyPr>
          <a:lstStyle/>
          <a:p>
            <a:pPr algn="ctr"/>
            <a:r>
              <a:rPr lang="en-AU" sz="4400" dirty="0">
                <a:solidFill>
                  <a:srgbClr val="FBBF09"/>
                </a:solidFill>
                <a:latin typeface="Hammersmith One"/>
                <a:ea typeface="+mn-ea"/>
                <a:cs typeface="+mn-cs"/>
              </a:rPr>
              <a:t>Research Question 1: Key Points</a:t>
            </a:r>
            <a:br>
              <a:rPr lang="en-AU" sz="28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1800" kern="100" dirty="0">
                <a:effectLst/>
                <a:latin typeface="Calibri" panose="020F0502020204030204" pitchFamily="34" charset="0"/>
                <a:ea typeface="Calibri" panose="020F0502020204030204" pitchFamily="34" charset="0"/>
                <a:cs typeface="Times New Roman" panose="02020603050405020304" pitchFamily="18" charset="0"/>
              </a:rPr>
            </a:br>
            <a:r>
              <a:rPr lang="en-AU" sz="3100" u="sng" dirty="0">
                <a:solidFill>
                  <a:schemeClr val="bg1"/>
                </a:solidFill>
                <a:uFill>
                  <a:solidFill>
                    <a:srgbClr val="D9A910"/>
                  </a:solidFill>
                </a:uFill>
                <a:latin typeface="Poppins Bold"/>
                <a:ea typeface="+mn-ea"/>
                <a:cs typeface="+mn-cs"/>
              </a:rPr>
              <a:t>Perspectives on Rehabilitation upon Appointment</a:t>
            </a:r>
          </a:p>
        </p:txBody>
      </p:sp>
      <p:sp>
        <p:nvSpPr>
          <p:cNvPr id="3" name="Content Placeholder 2">
            <a:extLst>
              <a:ext uri="{FF2B5EF4-FFF2-40B4-BE49-F238E27FC236}">
                <a16:creationId xmlns:a16="http://schemas.microsoft.com/office/drawing/2014/main" id="{42B42198-8769-D9E5-38C3-453190A163F4}"/>
              </a:ext>
            </a:extLst>
          </p:cNvPr>
          <p:cNvSpPr>
            <a:spLocks noGrp="1"/>
          </p:cNvSpPr>
          <p:nvPr>
            <p:ph idx="1"/>
          </p:nvPr>
        </p:nvSpPr>
        <p:spPr>
          <a:xfrm>
            <a:off x="614149" y="2515431"/>
            <a:ext cx="10463284" cy="3880773"/>
          </a:xfrm>
        </p:spPr>
        <p:txBody>
          <a:bodyPr/>
          <a:lstStyle/>
          <a:p>
            <a:pPr>
              <a:lnSpc>
                <a:spcPct val="107000"/>
              </a:lnSpc>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participants believed the main goal of rehabilitation was to reduce recidivism, provide employment skills, and keep the community safe</a:t>
            </a:r>
          </a:p>
          <a:p>
            <a:pPr marL="0" indent="0">
              <a:lnSpc>
                <a:spcPct val="107000"/>
              </a:lnSpc>
              <a:spcAft>
                <a:spcPts val="800"/>
              </a:spcAft>
              <a:buNone/>
            </a:pPr>
            <a:endParaRPr lang="en-AU" sz="2457" u="sng" dirty="0">
              <a:solidFill>
                <a:schemeClr val="bg1"/>
              </a:solidFill>
              <a:uFill>
                <a:solidFill>
                  <a:srgbClr val="D9A910"/>
                </a:solidFill>
              </a:uFill>
              <a:latin typeface="Poppins Bold"/>
            </a:endParaRPr>
          </a:p>
          <a:p>
            <a:pPr>
              <a:lnSpc>
                <a:spcPct val="107000"/>
              </a:lnSpc>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participants entered corrections motivated to support rehabilitation because of their life experience</a:t>
            </a:r>
          </a:p>
          <a:p>
            <a:endParaRPr lang="en-AU" dirty="0"/>
          </a:p>
        </p:txBody>
      </p:sp>
    </p:spTree>
    <p:extLst>
      <p:ext uri="{BB962C8B-B14F-4D97-AF65-F5344CB8AC3E}">
        <p14:creationId xmlns:p14="http://schemas.microsoft.com/office/powerpoint/2010/main" val="2178898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A4916-011F-4B64-8977-F0CF0F3AA15F}"/>
              </a:ext>
            </a:extLst>
          </p:cNvPr>
          <p:cNvSpPr>
            <a:spLocks noGrp="1"/>
          </p:cNvSpPr>
          <p:nvPr>
            <p:ph type="title"/>
          </p:nvPr>
        </p:nvSpPr>
        <p:spPr>
          <a:xfrm>
            <a:off x="0" y="309349"/>
            <a:ext cx="12192000" cy="1574042"/>
          </a:xfrm>
        </p:spPr>
        <p:txBody>
          <a:bodyPr>
            <a:noAutofit/>
          </a:bodyPr>
          <a:lstStyle/>
          <a:p>
            <a:pPr algn="ctr"/>
            <a:r>
              <a:rPr lang="en-AU" sz="4000" dirty="0">
                <a:solidFill>
                  <a:srgbClr val="FBBF09"/>
                </a:solidFill>
                <a:latin typeface="Hammersmith One"/>
                <a:ea typeface="+mn-ea"/>
                <a:cs typeface="+mn-cs"/>
              </a:rPr>
              <a:t>Research Question 2: Key Points</a:t>
            </a:r>
            <a:br>
              <a:rPr lang="en-AU" sz="24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2400" kern="100" dirty="0">
                <a:effectLst/>
                <a:latin typeface="Calibri" panose="020F0502020204030204" pitchFamily="34" charset="0"/>
                <a:ea typeface="Calibri" panose="020F0502020204030204" pitchFamily="34" charset="0"/>
                <a:cs typeface="Times New Roman" panose="02020603050405020304" pitchFamily="18" charset="0"/>
              </a:rPr>
            </a:br>
            <a:r>
              <a:rPr lang="en-AU" sz="2800" u="sng" dirty="0">
                <a:solidFill>
                  <a:schemeClr val="bg1"/>
                </a:solidFill>
                <a:uFill>
                  <a:solidFill>
                    <a:srgbClr val="D9A910"/>
                  </a:solidFill>
                </a:uFill>
                <a:latin typeface="Poppins Bold"/>
                <a:ea typeface="+mn-ea"/>
                <a:cs typeface="+mn-cs"/>
              </a:rPr>
              <a:t>Perspectives after experience</a:t>
            </a:r>
          </a:p>
        </p:txBody>
      </p:sp>
      <p:sp>
        <p:nvSpPr>
          <p:cNvPr id="3" name="Content Placeholder 2">
            <a:extLst>
              <a:ext uri="{FF2B5EF4-FFF2-40B4-BE49-F238E27FC236}">
                <a16:creationId xmlns:a16="http://schemas.microsoft.com/office/drawing/2014/main" id="{A593E613-EF00-6564-DC8F-4310C46E7FE4}"/>
              </a:ext>
            </a:extLst>
          </p:cNvPr>
          <p:cNvSpPr>
            <a:spLocks noGrp="1"/>
          </p:cNvSpPr>
          <p:nvPr>
            <p:ph idx="1"/>
          </p:nvPr>
        </p:nvSpPr>
        <p:spPr>
          <a:xfrm>
            <a:off x="511538" y="2185610"/>
            <a:ext cx="11168923" cy="3901291"/>
          </a:xfrm>
        </p:spPr>
        <p:txBody>
          <a:bodyPr>
            <a:normAutofit/>
          </a:bodyPr>
          <a:lstStyle/>
          <a:p>
            <a:pPr>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participants actively approached rehabilitation as an individual responsibility </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when</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feeling disempowered or unworthy to rehabilitate</a:t>
            </a:r>
            <a:endPar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spcAft>
                <a:spcPts val="600"/>
              </a:spcAft>
              <a:buNone/>
              <a:tabLst>
                <a:tab pos="450215"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harsh and unforgiving prison environment motivated some participants to assist prisoners</a:t>
            </a:r>
          </a:p>
          <a:p>
            <a:pPr marL="0" indent="0">
              <a:buNone/>
            </a:pPr>
            <a:endParaRPr lang="en-AU" dirty="0"/>
          </a:p>
        </p:txBody>
      </p:sp>
    </p:spTree>
    <p:extLst>
      <p:ext uri="{BB962C8B-B14F-4D97-AF65-F5344CB8AC3E}">
        <p14:creationId xmlns:p14="http://schemas.microsoft.com/office/powerpoint/2010/main" val="32712686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397091"/>
            <a:ext cx="12191999" cy="666849"/>
          </a:xfrm>
          <a:prstGeom prst="rect">
            <a:avLst/>
          </a:prstGeom>
        </p:spPr>
        <p:txBody>
          <a:bodyPr wrap="square" lIns="0" tIns="0" rIns="0" bIns="0" rtlCol="0" anchor="t">
            <a:spAutoFit/>
          </a:bodyPr>
          <a:lstStyle/>
          <a:p>
            <a:pPr algn="ctr">
              <a:lnSpc>
                <a:spcPts val="5170"/>
              </a:lnSpc>
            </a:pPr>
            <a:r>
              <a:rPr lang="en-US" sz="4000" dirty="0">
                <a:solidFill>
                  <a:srgbClr val="FBBF09"/>
                </a:solidFill>
                <a:latin typeface="Hammersmith One"/>
              </a:rPr>
              <a:t>Perceptions &amp; Lived Experience</a:t>
            </a:r>
          </a:p>
        </p:txBody>
      </p:sp>
      <p:sp>
        <p:nvSpPr>
          <p:cNvPr id="4" name="TextBox 4"/>
          <p:cNvSpPr txBox="1"/>
          <p:nvPr/>
        </p:nvSpPr>
        <p:spPr>
          <a:xfrm>
            <a:off x="1001828" y="3766809"/>
            <a:ext cx="10504373" cy="2188676"/>
          </a:xfrm>
          <a:prstGeom prst="rect">
            <a:avLst/>
          </a:prstGeom>
        </p:spPr>
        <p:txBody>
          <a:bodyPr lIns="0" tIns="0" rIns="0" bIns="0" rtlCol="0" anchor="t">
            <a:spAutoFit/>
          </a:bodyPr>
          <a:lstStyle/>
          <a:p>
            <a:pPr>
              <a:lnSpc>
                <a:spcPts val="3440"/>
              </a:lnSpc>
            </a:pPr>
            <a:r>
              <a:rPr lang="en-US" sz="2500" u="sng" dirty="0">
                <a:solidFill>
                  <a:schemeClr val="bg1"/>
                </a:solidFill>
                <a:uFill>
                  <a:solidFill>
                    <a:srgbClr val="D9A910"/>
                  </a:solidFill>
                </a:uFill>
                <a:latin typeface="Poppins Bold"/>
              </a:rPr>
              <a:t>Lived Experience</a:t>
            </a:r>
          </a:p>
          <a:p>
            <a:pPr>
              <a:lnSpc>
                <a:spcPts val="2647"/>
              </a:lnSpc>
            </a:pPr>
            <a:endParaRPr lang="en-US" sz="2357" dirty="0">
              <a:solidFill>
                <a:srgbClr val="FFFFFF"/>
              </a:solidFill>
              <a:latin typeface="Poppins Bold"/>
            </a:endParaRPr>
          </a:p>
          <a:p>
            <a:pPr marL="437055" lvl="1" indent="-218528">
              <a:lnSpc>
                <a:spcPts val="2833"/>
              </a:lnSpc>
              <a:buClr>
                <a:srgbClr val="D9A910"/>
              </a:buClr>
              <a:buFont typeface="Arial"/>
              <a:buChar char="•"/>
            </a:pPr>
            <a:r>
              <a:rPr lang="en-US" sz="2400" dirty="0">
                <a:solidFill>
                  <a:srgbClr val="FFFFFF"/>
                </a:solidFill>
                <a:latin typeface="Poppins"/>
              </a:rPr>
              <a:t>Lived Experience is something that is not simply ‘experienced’ but becomes meaningful and leaves a lasting impression</a:t>
            </a:r>
            <a:r>
              <a:rPr lang="en-US" sz="2024" dirty="0">
                <a:solidFill>
                  <a:srgbClr val="FFFFFF"/>
                </a:solidFill>
                <a:latin typeface="Poppins"/>
              </a:rPr>
              <a:t> </a:t>
            </a:r>
          </a:p>
          <a:p>
            <a:pPr marL="218527" lvl="1">
              <a:lnSpc>
                <a:spcPts val="2833"/>
              </a:lnSpc>
              <a:buClr>
                <a:srgbClr val="D9A910"/>
              </a:buClr>
            </a:pPr>
            <a:r>
              <a:rPr lang="en-US" sz="2024" dirty="0">
                <a:solidFill>
                  <a:srgbClr val="FFFFFF"/>
                </a:solidFill>
                <a:latin typeface="Poppins"/>
              </a:rPr>
              <a:t>   															   </a:t>
            </a:r>
            <a:r>
              <a:rPr lang="en-US" sz="1400" dirty="0">
                <a:solidFill>
                  <a:srgbClr val="FFFFFF"/>
                </a:solidFill>
                <a:latin typeface="Poppins"/>
              </a:rPr>
              <a:t>(Frechette et al., 2020; Mertens, 2018) </a:t>
            </a:r>
          </a:p>
          <a:p>
            <a:pPr algn="just">
              <a:lnSpc>
                <a:spcPts val="2833"/>
              </a:lnSpc>
            </a:pPr>
            <a:endParaRPr lang="en-US" sz="2024" dirty="0">
              <a:solidFill>
                <a:srgbClr val="FFFFFF"/>
              </a:solidFill>
              <a:latin typeface="Poppins"/>
            </a:endParaRPr>
          </a:p>
        </p:txBody>
      </p:sp>
      <p:sp>
        <p:nvSpPr>
          <p:cNvPr id="5" name="TextBox 5"/>
          <p:cNvSpPr txBox="1"/>
          <p:nvPr/>
        </p:nvSpPr>
        <p:spPr>
          <a:xfrm>
            <a:off x="1001828" y="1285399"/>
            <a:ext cx="10350823" cy="1902444"/>
          </a:xfrm>
          <a:prstGeom prst="rect">
            <a:avLst/>
          </a:prstGeom>
        </p:spPr>
        <p:txBody>
          <a:bodyPr lIns="0" tIns="0" rIns="0" bIns="0" rtlCol="0" anchor="t">
            <a:spAutoFit/>
          </a:bodyPr>
          <a:lstStyle/>
          <a:p>
            <a:pPr>
              <a:lnSpc>
                <a:spcPts val="3440"/>
              </a:lnSpc>
            </a:pPr>
            <a:r>
              <a:rPr lang="en-US" sz="2500" u="sng" dirty="0">
                <a:solidFill>
                  <a:schemeClr val="bg1"/>
                </a:solidFill>
                <a:uFill>
                  <a:solidFill>
                    <a:srgbClr val="D9A910"/>
                  </a:solidFill>
                </a:uFill>
                <a:latin typeface="Poppins Bold"/>
              </a:rPr>
              <a:t>Perceptions</a:t>
            </a:r>
          </a:p>
          <a:p>
            <a:pPr marL="342900" indent="-342900">
              <a:lnSpc>
                <a:spcPts val="2879"/>
              </a:lnSpc>
              <a:buClr>
                <a:srgbClr val="D9A910"/>
              </a:buClr>
              <a:buFont typeface="Arial" panose="020B0604020202020204" pitchFamily="34" charset="0"/>
              <a:buChar char="•"/>
            </a:pPr>
            <a:endParaRPr lang="en-US" sz="2457" dirty="0">
              <a:solidFill>
                <a:srgbClr val="FFFFFF"/>
              </a:solidFill>
              <a:latin typeface="Poppins Bold"/>
            </a:endParaRPr>
          </a:p>
          <a:p>
            <a:pPr marL="444072" lvl="1" indent="-222036">
              <a:lnSpc>
                <a:spcPts val="2879"/>
              </a:lnSpc>
              <a:buClr>
                <a:srgbClr val="D9A910"/>
              </a:buClr>
              <a:buFont typeface="Arial"/>
              <a:buChar char="•"/>
            </a:pPr>
            <a:r>
              <a:rPr lang="en-US" sz="2400" dirty="0">
                <a:solidFill>
                  <a:srgbClr val="FFFFFF"/>
                </a:solidFill>
                <a:latin typeface="Poppins"/>
              </a:rPr>
              <a:t>Perceptions reflect an individual’s sensory insights which they base their future rehabilitation engagement and behavior upon</a:t>
            </a:r>
            <a:r>
              <a:rPr lang="en-US" sz="2000" dirty="0">
                <a:solidFill>
                  <a:srgbClr val="FFFFFF"/>
                </a:solidFill>
                <a:latin typeface="Poppins"/>
              </a:rPr>
              <a:t>                      																		     </a:t>
            </a:r>
            <a:r>
              <a:rPr lang="en-US" sz="1400" dirty="0">
                <a:solidFill>
                  <a:srgbClr val="FFFFFF"/>
                </a:solidFill>
                <a:latin typeface="Poppins"/>
              </a:rPr>
              <a:t>(Zacks et al., 2007)</a:t>
            </a:r>
          </a:p>
        </p:txBody>
      </p:sp>
      <p:sp>
        <p:nvSpPr>
          <p:cNvPr id="6" name="Freeform 6"/>
          <p:cNvSpPr/>
          <p:nvPr/>
        </p:nvSpPr>
        <p:spPr>
          <a:xfrm>
            <a:off x="9938217" y="6135904"/>
            <a:ext cx="2253783" cy="722097"/>
          </a:xfrm>
          <a:custGeom>
            <a:avLst/>
            <a:gdLst/>
            <a:ahLst/>
            <a:cxnLst/>
            <a:rect l="l" t="t" r="r" b="b"/>
            <a:pathLst>
              <a:path w="3380674" h="1083145">
                <a:moveTo>
                  <a:pt x="0" y="0"/>
                </a:moveTo>
                <a:lnTo>
                  <a:pt x="3380674" y="0"/>
                </a:lnTo>
                <a:lnTo>
                  <a:pt x="3380674" y="1083145"/>
                </a:lnTo>
                <a:lnTo>
                  <a:pt x="0" y="1083145"/>
                </a:lnTo>
                <a:lnTo>
                  <a:pt x="0" y="0"/>
                </a:lnTo>
                <a:close/>
              </a:path>
            </a:pathLst>
          </a:custGeom>
          <a:blipFill>
            <a:blip r:embed="rId3"/>
            <a:stretch>
              <a:fillRect t="-51063" b="-71877"/>
            </a:stretch>
          </a:blipFill>
        </p:spPr>
        <p:txBody>
          <a:bodyPr/>
          <a:lstStyle/>
          <a:p>
            <a:endParaRPr lang="en-AU" sz="120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BB82-2CCA-783E-C0DB-B32E9A7FD933}"/>
              </a:ext>
            </a:extLst>
          </p:cNvPr>
          <p:cNvSpPr>
            <a:spLocks noGrp="1"/>
          </p:cNvSpPr>
          <p:nvPr>
            <p:ph type="title"/>
          </p:nvPr>
        </p:nvSpPr>
        <p:spPr>
          <a:xfrm>
            <a:off x="-4803" y="486771"/>
            <a:ext cx="12191999" cy="1232847"/>
          </a:xfrm>
        </p:spPr>
        <p:txBody>
          <a:bodyPr>
            <a:normAutofit fontScale="90000"/>
          </a:bodyPr>
          <a:lstStyle/>
          <a:p>
            <a:pPr algn="ctr"/>
            <a:r>
              <a:rPr lang="en-AU" sz="4400" dirty="0">
                <a:solidFill>
                  <a:srgbClr val="FBBF09"/>
                </a:solidFill>
                <a:latin typeface="Hammersmith One"/>
                <a:ea typeface="+mn-ea"/>
                <a:cs typeface="+mn-cs"/>
              </a:rPr>
              <a:t>Research Question 3: Key Points</a:t>
            </a:r>
            <a:br>
              <a:rPr lang="en-AU" sz="31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31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AU" sz="3100" u="sng" dirty="0">
                <a:solidFill>
                  <a:schemeClr val="bg1"/>
                </a:solidFill>
                <a:uFill>
                  <a:solidFill>
                    <a:srgbClr val="D9A910"/>
                  </a:solidFill>
                </a:uFill>
                <a:latin typeface="Poppins Bold"/>
                <a:ea typeface="+mn-ea"/>
                <a:cs typeface="+mn-cs"/>
              </a:rPr>
              <a:t>Influences on changing  perspectives </a:t>
            </a:r>
            <a:br>
              <a:rPr lang="en-AU" sz="44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AU" sz="2200" dirty="0"/>
          </a:p>
        </p:txBody>
      </p:sp>
      <p:sp>
        <p:nvSpPr>
          <p:cNvPr id="3" name="Content Placeholder 2">
            <a:extLst>
              <a:ext uri="{FF2B5EF4-FFF2-40B4-BE49-F238E27FC236}">
                <a16:creationId xmlns:a16="http://schemas.microsoft.com/office/drawing/2014/main" id="{BC7377C0-41D5-B97F-7A7E-FBF3114DAB2A}"/>
              </a:ext>
            </a:extLst>
          </p:cNvPr>
          <p:cNvSpPr>
            <a:spLocks noGrp="1"/>
          </p:cNvSpPr>
          <p:nvPr>
            <p:ph idx="1"/>
          </p:nvPr>
        </p:nvSpPr>
        <p:spPr>
          <a:xfrm>
            <a:off x="682135" y="2386082"/>
            <a:ext cx="10827729" cy="3985147"/>
          </a:xfrm>
        </p:spPr>
        <p:txBody>
          <a:bodyPr>
            <a:normAutofit/>
          </a:bodyPr>
          <a:lstStyle/>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participants believed life/role </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experience</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was important for rehabilitation</a:t>
            </a:r>
          </a:p>
          <a:p>
            <a:pPr marL="0" indent="0">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participants believed the ‘punitive’ CCOs negatively influenced other CCOs to support rehabilitation</a:t>
            </a:r>
          </a:p>
          <a:p>
            <a:pPr marL="0" indent="0">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Prisoner overcrowding, lack of resources and being ‘time poor’ impacted CCOs’ ability to rehabilitate </a:t>
            </a:r>
          </a:p>
          <a:p>
            <a:pPr>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19832020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0303-586A-D836-67E1-3A51DB7A81B7}"/>
              </a:ext>
            </a:extLst>
          </p:cNvPr>
          <p:cNvSpPr>
            <a:spLocks noGrp="1"/>
          </p:cNvSpPr>
          <p:nvPr>
            <p:ph type="title"/>
          </p:nvPr>
        </p:nvSpPr>
        <p:spPr>
          <a:xfrm>
            <a:off x="0" y="373626"/>
            <a:ext cx="12192000" cy="1301087"/>
          </a:xfrm>
        </p:spPr>
        <p:txBody>
          <a:bodyPr>
            <a:normAutofit fontScale="90000"/>
          </a:bodyPr>
          <a:lstStyle/>
          <a:p>
            <a:pPr algn="ctr"/>
            <a:r>
              <a:rPr lang="en-AU" sz="4400" dirty="0">
                <a:solidFill>
                  <a:srgbClr val="FBBF09"/>
                </a:solidFill>
                <a:latin typeface="Hammersmith One"/>
                <a:ea typeface="+mn-ea"/>
                <a:cs typeface="+mn-cs"/>
              </a:rPr>
              <a:t>Research Question 3: Key Points</a:t>
            </a:r>
            <a:br>
              <a:rPr lang="en-AU" sz="31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31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AU" sz="3100" u="sng" dirty="0">
                <a:solidFill>
                  <a:schemeClr val="bg1"/>
                </a:solidFill>
                <a:uFill>
                  <a:solidFill>
                    <a:srgbClr val="D9A910"/>
                  </a:solidFill>
                </a:uFill>
                <a:latin typeface="Poppins Bold"/>
                <a:ea typeface="+mn-ea"/>
                <a:cs typeface="+mn-cs"/>
              </a:rPr>
              <a:t>Influences on changing perspectives</a:t>
            </a:r>
            <a:br>
              <a:rPr lang="en-AU" sz="44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44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AU" sz="2200" dirty="0"/>
          </a:p>
        </p:txBody>
      </p:sp>
      <p:sp>
        <p:nvSpPr>
          <p:cNvPr id="3" name="Content Placeholder 2">
            <a:extLst>
              <a:ext uri="{FF2B5EF4-FFF2-40B4-BE49-F238E27FC236}">
                <a16:creationId xmlns:a16="http://schemas.microsoft.com/office/drawing/2014/main" id="{9E3B0145-1FEC-FA4D-90A9-88589F76D07D}"/>
              </a:ext>
            </a:extLst>
          </p:cNvPr>
          <p:cNvSpPr>
            <a:spLocks noGrp="1"/>
          </p:cNvSpPr>
          <p:nvPr>
            <p:ph idx="1"/>
          </p:nvPr>
        </p:nvSpPr>
        <p:spPr>
          <a:xfrm>
            <a:off x="619432" y="2064775"/>
            <a:ext cx="11144937" cy="4568038"/>
          </a:xfrm>
        </p:spPr>
        <p:txBody>
          <a:bodyPr>
            <a:normAutofit/>
          </a:bodyPr>
          <a:lstStyle/>
          <a:p>
            <a:pPr marL="0" indent="0">
              <a:spcAft>
                <a:spcPts val="800"/>
              </a:spcAft>
              <a:buNone/>
            </a:pPr>
            <a:endPar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S</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ome line-managers encouraged prisoner rehabilitation which motivated participants</a:t>
            </a:r>
          </a:p>
          <a:p>
            <a:pPr marL="0" indent="0">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Some</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participants found sex offenders as not worthy of rehabilitation or not possible</a:t>
            </a:r>
          </a:p>
          <a:p>
            <a:pPr marL="0" indent="0">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P</a:t>
            </a: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risoners with embedded criminal lifestyles were too difficult to rehabilitate</a:t>
            </a:r>
          </a:p>
          <a:p>
            <a:pPr marL="0" indent="0">
              <a:lnSpc>
                <a:spcPct val="150000"/>
              </a:lnSpc>
              <a:spcAft>
                <a:spcPts val="800"/>
              </a:spcAft>
              <a:buNone/>
            </a:pPr>
            <a:endParaRPr lang="en-AU" sz="2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17271571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8866B-DF7D-FA3C-6AA9-E7C2979EC754}"/>
              </a:ext>
            </a:extLst>
          </p:cNvPr>
          <p:cNvSpPr>
            <a:spLocks noGrp="1"/>
          </p:cNvSpPr>
          <p:nvPr>
            <p:ph type="title"/>
          </p:nvPr>
        </p:nvSpPr>
        <p:spPr>
          <a:xfrm>
            <a:off x="0" y="609600"/>
            <a:ext cx="12091916" cy="1451212"/>
          </a:xfrm>
        </p:spPr>
        <p:txBody>
          <a:bodyPr>
            <a:normAutofit fontScale="90000"/>
          </a:bodyPr>
          <a:lstStyle/>
          <a:p>
            <a:pPr algn="ctr"/>
            <a:r>
              <a:rPr lang="en-AU" sz="4400" dirty="0">
                <a:solidFill>
                  <a:srgbClr val="FBBF09"/>
                </a:solidFill>
                <a:latin typeface="Hammersmith One"/>
                <a:ea typeface="+mn-ea"/>
                <a:cs typeface="+mn-cs"/>
              </a:rPr>
              <a:t>Research Question 4: Key Points</a:t>
            </a:r>
            <a:br>
              <a:rPr lang="en-AU" sz="4400" b="1" kern="100" dirty="0">
                <a:solidFill>
                  <a:srgbClr val="D9A910"/>
                </a:solidFill>
                <a:effectLst/>
                <a:latin typeface="Arial" panose="020B0604020202020204" pitchFamily="34" charset="0"/>
                <a:ea typeface="Calibri" panose="020F0502020204030204" pitchFamily="34" charset="0"/>
                <a:cs typeface="Arial" panose="020B0604020202020204" pitchFamily="34" charset="0"/>
              </a:rPr>
            </a:br>
            <a:br>
              <a:rPr lang="en-AU" sz="1000" b="1" kern="100" dirty="0">
                <a:solidFill>
                  <a:schemeClr val="tx1"/>
                </a:solidFill>
                <a:latin typeface="Arial" panose="020B0604020202020204" pitchFamily="34" charset="0"/>
                <a:ea typeface="Calibri" panose="020F0502020204030204" pitchFamily="34" charset="0"/>
                <a:cs typeface="Arial" panose="020B0604020202020204" pitchFamily="34" charset="0"/>
              </a:rPr>
            </a:br>
            <a:br>
              <a:rPr lang="en-AU" sz="1000" b="1" kern="100" dirty="0">
                <a:solidFill>
                  <a:schemeClr val="tx1"/>
                </a:solidFill>
                <a:latin typeface="Arial" panose="020B0604020202020204" pitchFamily="34" charset="0"/>
                <a:ea typeface="Calibri" panose="020F0502020204030204" pitchFamily="34" charset="0"/>
                <a:cs typeface="Arial" panose="020B0604020202020204" pitchFamily="34" charset="0"/>
              </a:rPr>
            </a:br>
            <a:r>
              <a:rPr lang="en-AU" sz="3100" u="sng" dirty="0">
                <a:solidFill>
                  <a:schemeClr val="bg1"/>
                </a:solidFill>
                <a:uFill>
                  <a:solidFill>
                    <a:srgbClr val="D9A910"/>
                  </a:solidFill>
                </a:uFill>
                <a:latin typeface="Poppins Bold"/>
                <a:ea typeface="+mn-ea"/>
                <a:cs typeface="+mn-cs"/>
              </a:rPr>
              <a:t>Perspectives informing CCO Training</a:t>
            </a:r>
            <a:br>
              <a:rPr lang="en-AU" sz="44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22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44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AU" sz="44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AU" sz="2200" dirty="0"/>
          </a:p>
        </p:txBody>
      </p:sp>
      <p:sp>
        <p:nvSpPr>
          <p:cNvPr id="3" name="Content Placeholder 2">
            <a:extLst>
              <a:ext uri="{FF2B5EF4-FFF2-40B4-BE49-F238E27FC236}">
                <a16:creationId xmlns:a16="http://schemas.microsoft.com/office/drawing/2014/main" id="{7A268706-EA06-A732-10F7-B0CF698A7287}"/>
              </a:ext>
            </a:extLst>
          </p:cNvPr>
          <p:cNvSpPr>
            <a:spLocks noGrp="1"/>
          </p:cNvSpPr>
          <p:nvPr>
            <p:ph idx="1"/>
          </p:nvPr>
        </p:nvSpPr>
        <p:spPr>
          <a:xfrm>
            <a:off x="677334" y="2160589"/>
            <a:ext cx="10841376" cy="4499518"/>
          </a:xfrm>
        </p:spPr>
        <p:txBody>
          <a:bodyPr>
            <a:normAutofit/>
          </a:bodyPr>
          <a:lstStyle/>
          <a:p>
            <a:pPr>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Ongoing training </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is</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important to maintain/ extend</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rehabilitation knowledge</a:t>
            </a:r>
          </a:p>
          <a:p>
            <a:pPr marL="0" indent="0">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O</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n the job’ training/ mentor programs with experienced </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officers are </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required</a:t>
            </a:r>
          </a:p>
          <a:p>
            <a:pPr marL="0" indent="0">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buFont typeface="Arial" panose="020B0604020202020204" pitchFamily="34" charset="0"/>
              <a:buChar char="•"/>
            </a:pP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P</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ersonal characteristics, life experience, a rehabilitative mindset and appropriate education </a:t>
            </a:r>
            <a:r>
              <a:rPr lang="en-AU" sz="2400" kern="100" dirty="0">
                <a:solidFill>
                  <a:schemeClr val="tx1"/>
                </a:solidFill>
                <a:latin typeface="Arial" panose="020B0604020202020204" pitchFamily="34" charset="0"/>
                <a:ea typeface="Calibri" panose="020F0502020204030204" pitchFamily="34" charset="0"/>
                <a:cs typeface="Arial" panose="020B0604020202020204" pitchFamily="34" charset="0"/>
              </a:rPr>
              <a:t>should be</a:t>
            </a:r>
            <a:r>
              <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recruitment criteria </a:t>
            </a:r>
          </a:p>
          <a:p>
            <a:pPr marL="0" indent="0">
              <a:lnSpc>
                <a:spcPct val="107000"/>
              </a:lnSpc>
              <a:spcAft>
                <a:spcPts val="800"/>
              </a:spcAft>
              <a:buNone/>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endParaRPr lang="en-AU" sz="24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AU" sz="2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13308260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2F8AB-D35F-F893-5BC7-3B2014E10F88}"/>
              </a:ext>
            </a:extLst>
          </p:cNvPr>
          <p:cNvSpPr>
            <a:spLocks noGrp="1"/>
          </p:cNvSpPr>
          <p:nvPr>
            <p:ph type="title"/>
          </p:nvPr>
        </p:nvSpPr>
        <p:spPr>
          <a:xfrm>
            <a:off x="0" y="609600"/>
            <a:ext cx="12192000" cy="809767"/>
          </a:xfrm>
        </p:spPr>
        <p:txBody>
          <a:bodyPr>
            <a:normAutofit fontScale="90000"/>
          </a:bodyPr>
          <a:lstStyle/>
          <a:p>
            <a:pPr algn="ctr"/>
            <a:r>
              <a:rPr lang="en-US" sz="4400" dirty="0">
                <a:solidFill>
                  <a:srgbClr val="FBBF09"/>
                </a:solidFill>
                <a:latin typeface="Hammersmith One"/>
                <a:ea typeface="+mn-ea"/>
                <a:cs typeface="+mn-cs"/>
              </a:rPr>
              <a:t>Recommendations</a:t>
            </a:r>
            <a:br>
              <a:rPr lang="en-US" sz="5200" dirty="0">
                <a:solidFill>
                  <a:srgbClr val="FBBF09"/>
                </a:solidFill>
                <a:latin typeface="Hammersmith One"/>
                <a:ea typeface="+mn-ea"/>
                <a:cs typeface="+mn-cs"/>
              </a:rPr>
            </a:br>
            <a:endParaRPr lang="en-AU" sz="5200" dirty="0">
              <a:solidFill>
                <a:srgbClr val="FBBF09"/>
              </a:solidFill>
              <a:latin typeface="Hammersmith One"/>
              <a:ea typeface="+mn-ea"/>
              <a:cs typeface="+mn-cs"/>
            </a:endParaRPr>
          </a:p>
        </p:txBody>
      </p:sp>
      <p:sp>
        <p:nvSpPr>
          <p:cNvPr id="3" name="Content Placeholder 2">
            <a:extLst>
              <a:ext uri="{FF2B5EF4-FFF2-40B4-BE49-F238E27FC236}">
                <a16:creationId xmlns:a16="http://schemas.microsoft.com/office/drawing/2014/main" id="{081427AD-04C3-FAEF-A55D-ED42457AF3AE}"/>
              </a:ext>
            </a:extLst>
          </p:cNvPr>
          <p:cNvSpPr>
            <a:spLocks noGrp="1"/>
          </p:cNvSpPr>
          <p:nvPr>
            <p:ph idx="1"/>
          </p:nvPr>
        </p:nvSpPr>
        <p:spPr>
          <a:xfrm>
            <a:off x="1583140" y="1869744"/>
            <a:ext cx="9635318" cy="4667534"/>
          </a:xfrm>
        </p:spPr>
        <p:txBody>
          <a:bodyPr>
            <a:normAutofit/>
          </a:bodyPr>
          <a:lstStyle/>
          <a:p>
            <a:pPr marL="0" indent="0">
              <a:lnSpc>
                <a:spcPct val="150000"/>
              </a:lnSpc>
              <a:buNone/>
            </a:pPr>
            <a:endParaRPr lang="en-AU"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D</a:t>
            </a: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esign a training module for </a:t>
            </a: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officers</a:t>
            </a: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 on the purpose of rehabilitation that highlights the influence </a:t>
            </a: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all officers</a:t>
            </a: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 have upon rehabilitation success. This module should use evidence-based research and include prisoner rehabilitation success stories</a:t>
            </a:r>
          </a:p>
          <a:p>
            <a:pPr>
              <a:lnSpc>
                <a:spcPct val="150000"/>
              </a:lnSpc>
              <a:buFont typeface="+mj-lt"/>
              <a:buAutoNum type="arabicPeriod"/>
            </a:pPr>
            <a:endParaRPr lang="en-A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935365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1FCDD-8C19-CE0E-BE73-7B1EA0B28A3F}"/>
              </a:ext>
            </a:extLst>
          </p:cNvPr>
          <p:cNvSpPr>
            <a:spLocks noGrp="1"/>
          </p:cNvSpPr>
          <p:nvPr>
            <p:ph type="title"/>
          </p:nvPr>
        </p:nvSpPr>
        <p:spPr>
          <a:xfrm>
            <a:off x="0" y="609600"/>
            <a:ext cx="12192000" cy="1320800"/>
          </a:xfrm>
        </p:spPr>
        <p:txBody>
          <a:bodyPr>
            <a:normAutofit/>
          </a:bodyPr>
          <a:lstStyle/>
          <a:p>
            <a:pPr algn="ctr"/>
            <a:r>
              <a:rPr lang="en-US" sz="4000" dirty="0">
                <a:solidFill>
                  <a:srgbClr val="FBBF09"/>
                </a:solidFill>
                <a:latin typeface="Hammersmith One"/>
                <a:ea typeface="+mn-ea"/>
                <a:cs typeface="+mn-cs"/>
              </a:rPr>
              <a:t>Recommendations</a:t>
            </a:r>
            <a:endParaRPr lang="en-AU" sz="4000" dirty="0">
              <a:solidFill>
                <a:srgbClr val="FBBF09"/>
              </a:solidFill>
              <a:latin typeface="Hammersmith One"/>
              <a:ea typeface="+mn-ea"/>
              <a:cs typeface="+mn-cs"/>
            </a:endParaRPr>
          </a:p>
        </p:txBody>
      </p:sp>
      <p:sp>
        <p:nvSpPr>
          <p:cNvPr id="3" name="Content Placeholder 2">
            <a:extLst>
              <a:ext uri="{FF2B5EF4-FFF2-40B4-BE49-F238E27FC236}">
                <a16:creationId xmlns:a16="http://schemas.microsoft.com/office/drawing/2014/main" id="{1D450FF0-A87F-5EF8-0F1A-6E0A02BE4D21}"/>
              </a:ext>
            </a:extLst>
          </p:cNvPr>
          <p:cNvSpPr>
            <a:spLocks noGrp="1"/>
          </p:cNvSpPr>
          <p:nvPr>
            <p:ph idx="1"/>
          </p:nvPr>
        </p:nvSpPr>
        <p:spPr>
          <a:xfrm>
            <a:off x="1801504" y="1528549"/>
            <a:ext cx="9444251" cy="5213445"/>
          </a:xfrm>
        </p:spPr>
        <p:txBody>
          <a:bodyPr>
            <a:normAutofit/>
          </a:bodyPr>
          <a:lstStyle/>
          <a:p>
            <a:pPr marL="0" lvl="0" indent="0">
              <a:lnSpc>
                <a:spcPct val="170000"/>
              </a:lnSpc>
              <a:buNone/>
            </a:pPr>
            <a:endParaRPr lang="en-AU" sz="2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buNone/>
            </a:pP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inclusion of detailed overviews on rehabilitation intervention programs. For each program, underlying principles that facilitate </a:t>
            </a:r>
            <a:r>
              <a:rPr lang="en-AU" sz="2400" dirty="0">
                <a:solidFill>
                  <a:schemeClr val="tx1"/>
                </a:solidFill>
                <a:latin typeface="Arial" panose="020B0604020202020204" pitchFamily="34" charset="0"/>
                <a:ea typeface="Calibri" panose="020F0502020204030204" pitchFamily="34" charset="0"/>
                <a:cs typeface="Arial" panose="020B0604020202020204" pitchFamily="34" charset="0"/>
              </a:rPr>
              <a:t>officer</a:t>
            </a: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 support for program success should be reinforced and practised</a:t>
            </a:r>
          </a:p>
          <a:p>
            <a:pPr marL="0" lvl="0" indent="0">
              <a:lnSpc>
                <a:spcPct val="170000"/>
              </a:lnSpc>
              <a:buNone/>
            </a:pPr>
            <a:endParaRPr lang="en-AU" sz="8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28544329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F2834-1069-FC80-501A-4E9A9E959BFB}"/>
              </a:ext>
            </a:extLst>
          </p:cNvPr>
          <p:cNvSpPr>
            <a:spLocks noGrp="1"/>
          </p:cNvSpPr>
          <p:nvPr>
            <p:ph type="title"/>
          </p:nvPr>
        </p:nvSpPr>
        <p:spPr>
          <a:xfrm>
            <a:off x="0" y="609600"/>
            <a:ext cx="12192000" cy="905301"/>
          </a:xfrm>
        </p:spPr>
        <p:txBody>
          <a:bodyPr>
            <a:normAutofit/>
          </a:bodyPr>
          <a:lstStyle/>
          <a:p>
            <a:pPr algn="ctr"/>
            <a:r>
              <a:rPr lang="en-US" sz="4000" dirty="0">
                <a:solidFill>
                  <a:srgbClr val="FBBF09"/>
                </a:solidFill>
                <a:latin typeface="Hammersmith One"/>
                <a:ea typeface="+mn-ea"/>
                <a:cs typeface="+mn-cs"/>
              </a:rPr>
              <a:t>Recommendations</a:t>
            </a:r>
            <a:endParaRPr lang="en-AU" sz="4000" dirty="0">
              <a:solidFill>
                <a:srgbClr val="FBBF09"/>
              </a:solidFill>
              <a:latin typeface="Hammersmith One"/>
              <a:ea typeface="+mn-ea"/>
              <a:cs typeface="+mn-cs"/>
            </a:endParaRPr>
          </a:p>
        </p:txBody>
      </p:sp>
      <p:sp>
        <p:nvSpPr>
          <p:cNvPr id="3" name="Content Placeholder 2">
            <a:extLst>
              <a:ext uri="{FF2B5EF4-FFF2-40B4-BE49-F238E27FC236}">
                <a16:creationId xmlns:a16="http://schemas.microsoft.com/office/drawing/2014/main" id="{32E96C01-30DC-BC9C-DD86-4A4973AE219F}"/>
              </a:ext>
            </a:extLst>
          </p:cNvPr>
          <p:cNvSpPr>
            <a:spLocks noGrp="1"/>
          </p:cNvSpPr>
          <p:nvPr>
            <p:ph idx="1"/>
          </p:nvPr>
        </p:nvSpPr>
        <p:spPr>
          <a:xfrm>
            <a:off x="1705971" y="1705970"/>
            <a:ext cx="9389660" cy="4940490"/>
          </a:xfrm>
        </p:spPr>
        <p:txBody>
          <a:bodyPr>
            <a:normAutofit/>
          </a:bodyPr>
          <a:lstStyle/>
          <a:p>
            <a:pPr marL="114300" indent="0">
              <a:lnSpc>
                <a:spcPct val="150000"/>
              </a:lnSpc>
              <a:buNone/>
            </a:pPr>
            <a:endPar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spcAft>
                <a:spcPts val="1000"/>
              </a:spcAft>
              <a:buNone/>
            </a:pPr>
            <a:r>
              <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A research-informed overview be developed and delivered on the different prisoner characteristics, and how rehabilitation can assist them. There should be an emphasis on sex offenders, violent prisoners, those with an intellectual disability, and prisoners from Aboriginal and Torres Strait Islander populations</a:t>
            </a:r>
          </a:p>
          <a:p>
            <a:pPr marL="0" indent="0">
              <a:buNone/>
            </a:pPr>
            <a:endParaRPr lang="en-AU" dirty="0"/>
          </a:p>
        </p:txBody>
      </p:sp>
    </p:spTree>
    <p:extLst>
      <p:ext uri="{BB962C8B-B14F-4D97-AF65-F5344CB8AC3E}">
        <p14:creationId xmlns:p14="http://schemas.microsoft.com/office/powerpoint/2010/main" val="4193092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5A21-7086-6F56-06A6-67E22FABB4CA}"/>
              </a:ext>
            </a:extLst>
          </p:cNvPr>
          <p:cNvSpPr>
            <a:spLocks noGrp="1"/>
          </p:cNvSpPr>
          <p:nvPr>
            <p:ph type="title"/>
          </p:nvPr>
        </p:nvSpPr>
        <p:spPr>
          <a:xfrm>
            <a:off x="0" y="609600"/>
            <a:ext cx="12192000" cy="768824"/>
          </a:xfrm>
        </p:spPr>
        <p:txBody>
          <a:bodyPr>
            <a:noAutofit/>
          </a:bodyPr>
          <a:lstStyle/>
          <a:p>
            <a:pPr algn="ctr"/>
            <a:r>
              <a:rPr lang="en-US" sz="4000" dirty="0">
                <a:solidFill>
                  <a:srgbClr val="FBBF09"/>
                </a:solidFill>
                <a:latin typeface="Hammersmith One"/>
                <a:ea typeface="+mn-ea"/>
                <a:cs typeface="+mn-cs"/>
              </a:rPr>
              <a:t>Recommendations</a:t>
            </a:r>
            <a:endParaRPr lang="en-AU" sz="4000" dirty="0">
              <a:solidFill>
                <a:srgbClr val="FBBF09"/>
              </a:solidFill>
              <a:latin typeface="Hammersmith One"/>
              <a:ea typeface="+mn-ea"/>
              <a:cs typeface="+mn-cs"/>
            </a:endParaRPr>
          </a:p>
        </p:txBody>
      </p:sp>
      <p:sp>
        <p:nvSpPr>
          <p:cNvPr id="3" name="Content Placeholder 2">
            <a:extLst>
              <a:ext uri="{FF2B5EF4-FFF2-40B4-BE49-F238E27FC236}">
                <a16:creationId xmlns:a16="http://schemas.microsoft.com/office/drawing/2014/main" id="{43A6440B-FF66-DDED-A83A-B12EC89CAD68}"/>
              </a:ext>
            </a:extLst>
          </p:cNvPr>
          <p:cNvSpPr>
            <a:spLocks noGrp="1"/>
          </p:cNvSpPr>
          <p:nvPr>
            <p:ph idx="1"/>
          </p:nvPr>
        </p:nvSpPr>
        <p:spPr>
          <a:xfrm>
            <a:off x="1569492" y="1473960"/>
            <a:ext cx="9662615" cy="4408226"/>
          </a:xfrm>
        </p:spPr>
        <p:txBody>
          <a:bodyPr>
            <a:normAutofit/>
          </a:bodyPr>
          <a:lstStyle/>
          <a:p>
            <a:pPr marL="0" lvl="0" indent="0">
              <a:lnSpc>
                <a:spcPct val="170000"/>
              </a:lnSpc>
              <a:buNone/>
            </a:pPr>
            <a:endParaRPr lang="en-AU"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70000"/>
              </a:lnSpc>
              <a:buNone/>
            </a:pPr>
            <a:r>
              <a:rPr lang="en-AU"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Where applicable and practicable, rehabilitation training and refresher courses should be instructed by the Offender Development Team (programs, education, cultural liaison, psychologists, and counsellors) to impart their knowledge and promote a holistic team approach to rehabilitation</a:t>
            </a:r>
          </a:p>
          <a:p>
            <a:pPr marL="114300" indent="0">
              <a:lnSpc>
                <a:spcPct val="170000"/>
              </a:lnSpc>
              <a:buNone/>
            </a:pPr>
            <a:endParaRPr lang="en-AU"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38972478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FA67-9A36-3251-49E1-AD90C61CBF3E}"/>
              </a:ext>
            </a:extLst>
          </p:cNvPr>
          <p:cNvSpPr>
            <a:spLocks noGrp="1"/>
          </p:cNvSpPr>
          <p:nvPr>
            <p:ph type="title"/>
          </p:nvPr>
        </p:nvSpPr>
        <p:spPr>
          <a:xfrm>
            <a:off x="677334" y="609599"/>
            <a:ext cx="10186284" cy="1110017"/>
          </a:xfrm>
        </p:spPr>
        <p:txBody>
          <a:bodyPr>
            <a:normAutofit fontScale="90000"/>
          </a:bodyPr>
          <a:lstStyle/>
          <a:p>
            <a:pPr algn="ctr"/>
            <a:r>
              <a:rPr lang="en-US" sz="4000" dirty="0">
                <a:latin typeface="Hammersmith One" panose="02010703030501060504" pitchFamily="2" charset="0"/>
              </a:rPr>
              <a:t>Considerations for Community Corrections Teams</a:t>
            </a:r>
            <a:endParaRPr lang="en-AU" sz="4000" dirty="0">
              <a:latin typeface="Hammersmith One" panose="02010703030501060504" pitchFamily="2" charset="0"/>
            </a:endParaRPr>
          </a:p>
        </p:txBody>
      </p:sp>
      <p:sp>
        <p:nvSpPr>
          <p:cNvPr id="3" name="Content Placeholder 2">
            <a:extLst>
              <a:ext uri="{FF2B5EF4-FFF2-40B4-BE49-F238E27FC236}">
                <a16:creationId xmlns:a16="http://schemas.microsoft.com/office/drawing/2014/main" id="{8B953836-7376-FC1C-E815-36148AB5D17F}"/>
              </a:ext>
            </a:extLst>
          </p:cNvPr>
          <p:cNvSpPr>
            <a:spLocks noGrp="1"/>
          </p:cNvSpPr>
          <p:nvPr>
            <p:ph idx="1"/>
          </p:nvPr>
        </p:nvSpPr>
        <p:spPr>
          <a:xfrm>
            <a:off x="677333" y="1719617"/>
            <a:ext cx="10336409" cy="4528783"/>
          </a:xfrm>
        </p:spPr>
        <p:txBody>
          <a:bodyPr>
            <a:normAutofit/>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What are your perspectives on Rehabilitation and what are their impacts? How have they developed/changed since appointment?</a:t>
            </a:r>
          </a:p>
          <a:p>
            <a:pPr marL="0" indent="0">
              <a:buNone/>
            </a:pPr>
            <a:endParaRPr lang="en-US" sz="2400" dirty="0"/>
          </a:p>
          <a:p>
            <a:pPr>
              <a:buFont typeface="Arial" panose="020B0604020202020204" pitchFamily="34" charset="0"/>
              <a:buChar char="•"/>
            </a:pPr>
            <a:r>
              <a:rPr lang="en-US" sz="2400" dirty="0"/>
              <a:t>What strategies could be used to promote a holistic approach to rehabilitation across your agencies? Is it required?</a:t>
            </a:r>
          </a:p>
          <a:p>
            <a:pPr marL="0" indent="0">
              <a:buNone/>
            </a:pPr>
            <a:endParaRPr lang="en-US" sz="2400" dirty="0"/>
          </a:p>
          <a:p>
            <a:pPr>
              <a:buFont typeface="Arial" panose="020B0604020202020204" pitchFamily="34" charset="0"/>
              <a:buChar char="•"/>
            </a:pPr>
            <a:r>
              <a:rPr lang="en-US" sz="2400" dirty="0"/>
              <a:t>What nurtures your ability to rehabilitate and are there barriers? – can they be overcome? </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AU" dirty="0"/>
          </a:p>
        </p:txBody>
      </p:sp>
    </p:spTree>
    <p:extLst>
      <p:ext uri="{BB962C8B-B14F-4D97-AF65-F5344CB8AC3E}">
        <p14:creationId xmlns:p14="http://schemas.microsoft.com/office/powerpoint/2010/main" val="23433430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6869-720D-47EE-BDF5-788932E25B11}"/>
              </a:ext>
            </a:extLst>
          </p:cNvPr>
          <p:cNvSpPr>
            <a:spLocks noGrp="1"/>
          </p:cNvSpPr>
          <p:nvPr>
            <p:ph type="title"/>
          </p:nvPr>
        </p:nvSpPr>
        <p:spPr>
          <a:xfrm>
            <a:off x="0" y="609600"/>
            <a:ext cx="12192000" cy="618699"/>
          </a:xfrm>
        </p:spPr>
        <p:txBody>
          <a:bodyPr>
            <a:noAutofit/>
          </a:bodyPr>
          <a:lstStyle/>
          <a:p>
            <a:pPr algn="ctr">
              <a:lnSpc>
                <a:spcPts val="5170"/>
              </a:lnSpc>
            </a:pPr>
            <a:r>
              <a:rPr lang="en-AU" sz="4000" dirty="0">
                <a:solidFill>
                  <a:srgbClr val="FBBF09"/>
                </a:solidFill>
                <a:latin typeface="Hammersmith One"/>
                <a:ea typeface="+mn-ea"/>
                <a:cs typeface="+mn-cs"/>
              </a:rPr>
              <a:t>My Perceptions &amp; Lived Experience</a:t>
            </a:r>
          </a:p>
        </p:txBody>
      </p:sp>
      <p:sp>
        <p:nvSpPr>
          <p:cNvPr id="3" name="Content Placeholder 2">
            <a:extLst>
              <a:ext uri="{FF2B5EF4-FFF2-40B4-BE49-F238E27FC236}">
                <a16:creationId xmlns:a16="http://schemas.microsoft.com/office/drawing/2014/main" id="{807E9C82-B351-42DD-B44D-74CB73CB7972}"/>
              </a:ext>
            </a:extLst>
          </p:cNvPr>
          <p:cNvSpPr>
            <a:spLocks noGrp="1"/>
          </p:cNvSpPr>
          <p:nvPr>
            <p:ph idx="1"/>
          </p:nvPr>
        </p:nvSpPr>
        <p:spPr>
          <a:xfrm>
            <a:off x="677333" y="1228299"/>
            <a:ext cx="10800433" cy="5486400"/>
          </a:xfrm>
        </p:spPr>
        <p:txBody>
          <a:bodyPr>
            <a:noAutofit/>
          </a:bodyPr>
          <a:lstStyle/>
          <a:p>
            <a:pPr marL="0" indent="0">
              <a:lnSpc>
                <a:spcPts val="3440"/>
              </a:lnSpc>
              <a:spcBef>
                <a:spcPts val="0"/>
              </a:spcBef>
              <a:buNone/>
            </a:pPr>
            <a:r>
              <a:rPr lang="en-AU" u="sng" dirty="0">
                <a:solidFill>
                  <a:schemeClr val="bg1"/>
                </a:solidFill>
                <a:uFill>
                  <a:solidFill>
                    <a:srgbClr val="D9A910"/>
                  </a:solidFill>
                </a:uFill>
                <a:latin typeface="Poppins Bold"/>
              </a:rPr>
              <a:t>CCO</a:t>
            </a:r>
          </a:p>
          <a:p>
            <a:pPr marL="0" indent="0">
              <a:lnSpc>
                <a:spcPct val="150000"/>
              </a:lnSpc>
              <a:spcBef>
                <a:spcPts val="0"/>
              </a:spcBef>
              <a:buNone/>
            </a:pPr>
            <a:endParaRPr lang="en-AU" dirty="0">
              <a:solidFill>
                <a:srgbClr val="FFFFFF"/>
              </a:solidFill>
              <a:latin typeface="Poppins"/>
            </a:endParaRPr>
          </a:p>
          <a:p>
            <a:pPr>
              <a:spcBef>
                <a:spcPts val="0"/>
              </a:spcBef>
              <a:buFont typeface="Arial" panose="020B0604020202020204" pitchFamily="34" charset="0"/>
              <a:buChar char="•"/>
            </a:pPr>
            <a:r>
              <a:rPr lang="en-AU" dirty="0">
                <a:solidFill>
                  <a:srgbClr val="FFFFFF"/>
                </a:solidFill>
                <a:latin typeface="Poppins"/>
              </a:rPr>
              <a:t>CCO training was of a high standard, but minimal attention given towards rehabilitation programs</a:t>
            </a:r>
          </a:p>
          <a:p>
            <a:pPr marL="0" indent="0">
              <a:spcBef>
                <a:spcPts val="0"/>
              </a:spcBef>
              <a:buNone/>
            </a:pPr>
            <a:endParaRPr lang="en-AU" dirty="0">
              <a:solidFill>
                <a:srgbClr val="FFFFFF"/>
              </a:solidFill>
              <a:latin typeface="Poppins"/>
            </a:endParaRPr>
          </a:p>
          <a:p>
            <a:pPr>
              <a:spcBef>
                <a:spcPts val="0"/>
              </a:spcBef>
              <a:buFont typeface="Arial" panose="020B0604020202020204" pitchFamily="34" charset="0"/>
              <a:buChar char="•"/>
            </a:pPr>
            <a:endParaRPr lang="en-AU" dirty="0">
              <a:solidFill>
                <a:srgbClr val="FFFFFF"/>
              </a:solidFill>
              <a:latin typeface="Poppins"/>
            </a:endParaRPr>
          </a:p>
          <a:p>
            <a:pPr>
              <a:spcBef>
                <a:spcPts val="0"/>
              </a:spcBef>
              <a:buFont typeface="Arial" panose="020B0604020202020204" pitchFamily="34" charset="0"/>
              <a:buChar char="•"/>
            </a:pPr>
            <a:r>
              <a:rPr lang="en-AU" dirty="0">
                <a:solidFill>
                  <a:srgbClr val="FFFFFF"/>
                </a:solidFill>
                <a:latin typeface="Poppins"/>
              </a:rPr>
              <a:t>Some CCOs’ enthusiasm for rehabilitation appeared to diminish when exposed to their work environment</a:t>
            </a:r>
          </a:p>
          <a:p>
            <a:pPr>
              <a:spcBef>
                <a:spcPts val="0"/>
              </a:spcBef>
              <a:buFont typeface="Arial" panose="020B0604020202020204" pitchFamily="34" charset="0"/>
              <a:buChar char="•"/>
            </a:pPr>
            <a:endParaRPr lang="en-AU" dirty="0">
              <a:solidFill>
                <a:srgbClr val="FFFFFF"/>
              </a:solidFill>
              <a:latin typeface="Poppins"/>
            </a:endParaRPr>
          </a:p>
          <a:p>
            <a:pPr marL="0" indent="0">
              <a:spcBef>
                <a:spcPts val="0"/>
              </a:spcBef>
              <a:buNone/>
            </a:pPr>
            <a:endParaRPr lang="en-AU" dirty="0">
              <a:solidFill>
                <a:srgbClr val="FFFFFF"/>
              </a:solidFill>
              <a:latin typeface="Poppins"/>
            </a:endParaRPr>
          </a:p>
          <a:p>
            <a:pPr marL="0" indent="0">
              <a:lnSpc>
                <a:spcPts val="3440"/>
              </a:lnSpc>
              <a:spcBef>
                <a:spcPts val="0"/>
              </a:spcBef>
              <a:buNone/>
            </a:pPr>
            <a:r>
              <a:rPr lang="en-AU" u="sng" dirty="0">
                <a:solidFill>
                  <a:schemeClr val="bg1"/>
                </a:solidFill>
                <a:uFill>
                  <a:solidFill>
                    <a:srgbClr val="D9A910"/>
                  </a:solidFill>
                </a:uFill>
                <a:latin typeface="Poppins Bold"/>
              </a:rPr>
              <a:t>PDO</a:t>
            </a:r>
          </a:p>
          <a:p>
            <a:pPr marL="0" indent="0">
              <a:spcBef>
                <a:spcPts val="0"/>
              </a:spcBef>
              <a:buNone/>
            </a:pPr>
            <a:endParaRPr lang="en-AU"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spcBef>
                <a:spcPts val="0"/>
              </a:spcBef>
              <a:buFont typeface="Arial" panose="020B0604020202020204" pitchFamily="34" charset="0"/>
              <a:buChar char="•"/>
            </a:pPr>
            <a:r>
              <a:rPr lang="en-AU" dirty="0">
                <a:solidFill>
                  <a:srgbClr val="FFFFFF"/>
                </a:solidFill>
                <a:latin typeface="Poppins"/>
              </a:rPr>
              <a:t>A holistic approach to rehabilitation was absent – departments seemed to work in silos</a:t>
            </a:r>
          </a:p>
          <a:p>
            <a:pPr>
              <a:spcBef>
                <a:spcPts val="0"/>
              </a:spcBef>
              <a:buFont typeface="Arial" panose="020B0604020202020204" pitchFamily="34" charset="0"/>
              <a:buChar char="•"/>
            </a:pPr>
            <a:endParaRPr lang="en-AU" dirty="0">
              <a:solidFill>
                <a:srgbClr val="FFFFFF"/>
              </a:solidFill>
              <a:latin typeface="Poppins"/>
            </a:endParaRPr>
          </a:p>
          <a:p>
            <a:pPr>
              <a:spcBef>
                <a:spcPts val="0"/>
              </a:spcBef>
              <a:buFont typeface="Arial" panose="020B0604020202020204" pitchFamily="34" charset="0"/>
              <a:buChar char="•"/>
            </a:pPr>
            <a:r>
              <a:rPr lang="en-AU" dirty="0">
                <a:solidFill>
                  <a:srgbClr val="FFFFFF"/>
                </a:solidFill>
                <a:latin typeface="Poppins"/>
              </a:rPr>
              <a:t>No pathway of communication with Community Correction officers for PDOs</a:t>
            </a:r>
          </a:p>
          <a:p>
            <a:pPr>
              <a:spcBef>
                <a:spcPts val="0"/>
              </a:spcBef>
              <a:buFont typeface="Arial" panose="020B0604020202020204" pitchFamily="34" charset="0"/>
              <a:buChar char="•"/>
            </a:pPr>
            <a:endParaRPr lang="en-AU" dirty="0">
              <a:solidFill>
                <a:srgbClr val="FFFFFF"/>
              </a:solidFill>
              <a:latin typeface="Poppins"/>
            </a:endParaRPr>
          </a:p>
          <a:p>
            <a:pPr marL="0" indent="0">
              <a:spcBef>
                <a:spcPts val="0"/>
              </a:spcBef>
              <a:buNone/>
            </a:pPr>
            <a:endParaRPr lang="en-AU" dirty="0">
              <a:solidFill>
                <a:schemeClr val="tx1"/>
              </a:solidFill>
              <a:effectLst/>
              <a:latin typeface="Times New Roman" panose="02020603050405020304" pitchFamily="18" charset="0"/>
              <a:ea typeface="Calibri" panose="020F0502020204030204" pitchFamily="34" charset="0"/>
            </a:endParaRPr>
          </a:p>
          <a:p>
            <a:pPr marL="0" indent="0">
              <a:spcBef>
                <a:spcPts val="0"/>
              </a:spcBef>
              <a:buNone/>
            </a:pPr>
            <a:endParaRPr lang="en-AU" dirty="0">
              <a:solidFill>
                <a:schemeClr val="tx1"/>
              </a:solidFill>
              <a:latin typeface="Times New Roman" panose="02020603050405020304" pitchFamily="18" charset="0"/>
            </a:endParaRPr>
          </a:p>
          <a:p>
            <a:pPr marL="0" indent="0">
              <a:spcBef>
                <a:spcPts val="0"/>
              </a:spcBef>
              <a:buNone/>
            </a:pPr>
            <a:endParaRPr lang="en-AU" dirty="0">
              <a:solidFill>
                <a:schemeClr val="tx1"/>
              </a:solidFill>
            </a:endParaRPr>
          </a:p>
          <a:p>
            <a:endParaRPr lang="en-AU" dirty="0"/>
          </a:p>
          <a:p>
            <a:endParaRPr lang="en-AU" dirty="0"/>
          </a:p>
        </p:txBody>
      </p:sp>
    </p:spTree>
    <p:extLst>
      <p:ext uri="{BB962C8B-B14F-4D97-AF65-F5344CB8AC3E}">
        <p14:creationId xmlns:p14="http://schemas.microsoft.com/office/powerpoint/2010/main" val="17703624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FC89-3E56-561C-ED61-64B733B244EE}"/>
              </a:ext>
            </a:extLst>
          </p:cNvPr>
          <p:cNvSpPr>
            <a:spLocks noGrp="1"/>
          </p:cNvSpPr>
          <p:nvPr>
            <p:ph type="title"/>
          </p:nvPr>
        </p:nvSpPr>
        <p:spPr>
          <a:xfrm>
            <a:off x="677334" y="609600"/>
            <a:ext cx="10206976" cy="768824"/>
          </a:xfrm>
        </p:spPr>
        <p:txBody>
          <a:bodyPr>
            <a:normAutofit/>
          </a:bodyPr>
          <a:lstStyle/>
          <a:p>
            <a:pPr algn="ctr"/>
            <a:r>
              <a:rPr lang="en-AU" sz="4000" dirty="0">
                <a:solidFill>
                  <a:srgbClr val="FBBF09"/>
                </a:solidFill>
                <a:latin typeface="Hammersmith One"/>
                <a:ea typeface="+mn-ea"/>
                <a:cs typeface="+mn-cs"/>
              </a:rPr>
              <a:t>Literature Review</a:t>
            </a:r>
            <a:endParaRPr lang="en-AU" sz="4000" dirty="0"/>
          </a:p>
        </p:txBody>
      </p:sp>
      <p:sp>
        <p:nvSpPr>
          <p:cNvPr id="3" name="Content Placeholder 2">
            <a:extLst>
              <a:ext uri="{FF2B5EF4-FFF2-40B4-BE49-F238E27FC236}">
                <a16:creationId xmlns:a16="http://schemas.microsoft.com/office/drawing/2014/main" id="{41484A44-B14D-E667-1379-4AE24EC22AE4}"/>
              </a:ext>
            </a:extLst>
          </p:cNvPr>
          <p:cNvSpPr>
            <a:spLocks noGrp="1"/>
          </p:cNvSpPr>
          <p:nvPr>
            <p:ph idx="1"/>
          </p:nvPr>
        </p:nvSpPr>
        <p:spPr>
          <a:xfrm>
            <a:off x="677333" y="2160589"/>
            <a:ext cx="10036159" cy="3880773"/>
          </a:xfrm>
        </p:spPr>
        <p:txBody>
          <a:bodyPr/>
          <a:lstStyle/>
          <a:p>
            <a:pPr marL="0" indent="0">
              <a:buNone/>
            </a:pPr>
            <a:r>
              <a:rPr lang="en-AU" sz="2400" u="sng" dirty="0">
                <a:solidFill>
                  <a:schemeClr val="bg1"/>
                </a:solidFill>
                <a:uFill>
                  <a:solidFill>
                    <a:srgbClr val="D9A910"/>
                  </a:solidFill>
                </a:uFill>
                <a:latin typeface="Poppins Bold"/>
              </a:rPr>
              <a:t>Defining Rehabilitation:</a:t>
            </a:r>
          </a:p>
          <a:p>
            <a:pPr marL="0" indent="0">
              <a:buNone/>
            </a:pPr>
            <a:endParaRPr lang="en-AU" dirty="0"/>
          </a:p>
          <a:p>
            <a:pPr marL="0" indent="0">
              <a:lnSpc>
                <a:spcPct val="150000"/>
              </a:lnSpc>
              <a:buNone/>
            </a:pPr>
            <a:r>
              <a:rPr lang="en-AU" sz="2400" dirty="0">
                <a:effectLst/>
                <a:latin typeface="Poppins" panose="00000500000000000000" pitchFamily="2" charset="0"/>
                <a:ea typeface="Calibri" panose="020F0502020204030204" pitchFamily="34" charset="0"/>
                <a:cs typeface="Poppins" panose="00000500000000000000" pitchFamily="2" charset="0"/>
              </a:rPr>
              <a:t>“Interactions with the offenders aimed at motivating, guiding, and supporting constructive change in whatever characteristics or circumstances engender their criminal behaviour or subvert their prosocial behaviour” </a:t>
            </a:r>
            <a:r>
              <a:rPr lang="en-AU" sz="1400" dirty="0">
                <a:effectLst/>
                <a:latin typeface="Poppins" panose="00000500000000000000" pitchFamily="2" charset="0"/>
                <a:ea typeface="Calibri" panose="020F0502020204030204" pitchFamily="34" charset="0"/>
                <a:cs typeface="Poppins" panose="00000500000000000000" pitchFamily="2" charset="0"/>
              </a:rPr>
              <a:t>(Lipsey </a:t>
            </a:r>
            <a:r>
              <a:rPr lang="en-AU" sz="1400" dirty="0">
                <a:latin typeface="Poppins" panose="00000500000000000000" pitchFamily="2" charset="0"/>
                <a:ea typeface="Calibri" panose="020F0502020204030204" pitchFamily="34" charset="0"/>
                <a:cs typeface="Poppins" panose="00000500000000000000" pitchFamily="2" charset="0"/>
              </a:rPr>
              <a:t>&amp; </a:t>
            </a:r>
            <a:r>
              <a:rPr lang="en-AU" sz="1400" dirty="0">
                <a:effectLst/>
                <a:latin typeface="Poppins" panose="00000500000000000000" pitchFamily="2" charset="0"/>
                <a:ea typeface="Calibri" panose="020F0502020204030204" pitchFamily="34" charset="0"/>
                <a:cs typeface="Poppins" panose="00000500000000000000" pitchFamily="2" charset="0"/>
              </a:rPr>
              <a:t>Cullen, 2007)</a:t>
            </a:r>
            <a:endParaRPr lang="en-AU" sz="14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4252529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55E07-7429-4CA3-BB4A-A07640E1E32B}"/>
              </a:ext>
            </a:extLst>
          </p:cNvPr>
          <p:cNvSpPr>
            <a:spLocks noGrp="1"/>
          </p:cNvSpPr>
          <p:nvPr>
            <p:ph type="title"/>
          </p:nvPr>
        </p:nvSpPr>
        <p:spPr>
          <a:xfrm>
            <a:off x="0" y="609600"/>
            <a:ext cx="12192000" cy="714233"/>
          </a:xfrm>
        </p:spPr>
        <p:txBody>
          <a:bodyPr>
            <a:normAutofit fontScale="90000"/>
          </a:bodyPr>
          <a:lstStyle/>
          <a:p>
            <a:pPr algn="ctr"/>
            <a:r>
              <a:rPr lang="en-AU" sz="4400" dirty="0">
                <a:solidFill>
                  <a:srgbClr val="FBBF09"/>
                </a:solidFill>
                <a:latin typeface="Hammersmith One"/>
                <a:ea typeface="+mn-ea"/>
                <a:cs typeface="+mn-cs"/>
              </a:rPr>
              <a:t>Literature Review</a:t>
            </a:r>
            <a:br>
              <a:rPr lang="en-AU" dirty="0">
                <a:solidFill>
                  <a:schemeClr val="tx1"/>
                </a:solidFill>
                <a:latin typeface="Arial" panose="020B0604020202020204" pitchFamily="34" charset="0"/>
                <a:cs typeface="Arial" panose="020B0604020202020204" pitchFamily="34" charset="0"/>
              </a:rPr>
            </a:br>
            <a:endParaRPr lang="en-AU" sz="2400" b="1" dirty="0"/>
          </a:p>
        </p:txBody>
      </p:sp>
      <p:sp>
        <p:nvSpPr>
          <p:cNvPr id="3" name="Content Placeholder 2">
            <a:extLst>
              <a:ext uri="{FF2B5EF4-FFF2-40B4-BE49-F238E27FC236}">
                <a16:creationId xmlns:a16="http://schemas.microsoft.com/office/drawing/2014/main" id="{9BC8D408-BC77-4612-B6A2-2D9E495F0927}"/>
              </a:ext>
            </a:extLst>
          </p:cNvPr>
          <p:cNvSpPr>
            <a:spLocks noGrp="1"/>
          </p:cNvSpPr>
          <p:nvPr>
            <p:ph idx="1"/>
          </p:nvPr>
        </p:nvSpPr>
        <p:spPr>
          <a:xfrm>
            <a:off x="677333" y="1696278"/>
            <a:ext cx="10691251" cy="4717773"/>
          </a:xfrm>
        </p:spPr>
        <p:txBody>
          <a:bodyPr>
            <a:normAutofit fontScale="47500" lnSpcReduction="20000"/>
          </a:bodyPr>
          <a:lstStyle/>
          <a:p>
            <a:pPr marL="0" indent="0">
              <a:lnSpc>
                <a:spcPts val="3440"/>
              </a:lnSpc>
              <a:spcBef>
                <a:spcPts val="0"/>
              </a:spcBef>
              <a:buNone/>
            </a:pPr>
            <a:r>
              <a:rPr lang="en-AU" sz="5300" u="sng" dirty="0">
                <a:solidFill>
                  <a:schemeClr val="bg1"/>
                </a:solidFill>
                <a:uFill>
                  <a:solidFill>
                    <a:srgbClr val="D9A910"/>
                  </a:solidFill>
                </a:uFill>
                <a:latin typeface="Poppins Bold"/>
              </a:rPr>
              <a:t>International &amp; National Rehabilitation expectations:</a:t>
            </a:r>
          </a:p>
          <a:p>
            <a:pPr marL="0" indent="0">
              <a:lnSpc>
                <a:spcPct val="110000"/>
              </a:lnSpc>
              <a:spcBef>
                <a:spcPts val="0"/>
              </a:spcBef>
              <a:buNone/>
            </a:pPr>
            <a:endParaRPr lang="en-AU" sz="4200" dirty="0">
              <a:solidFill>
                <a:schemeClr val="tx1"/>
              </a:solidFill>
              <a:cs typeface="Arial" panose="020B0604020202020204" pitchFamily="34" charset="0"/>
            </a:endParaRPr>
          </a:p>
          <a:p>
            <a:pPr marL="0" indent="0">
              <a:lnSpc>
                <a:spcPct val="110000"/>
              </a:lnSpc>
              <a:spcBef>
                <a:spcPts val="0"/>
              </a:spcBef>
              <a:buNone/>
            </a:pPr>
            <a:endParaRPr lang="en-AU" sz="4200" dirty="0">
              <a:solidFill>
                <a:schemeClr val="tx1"/>
              </a:solidFill>
              <a:effectLst/>
              <a:ea typeface="Calibri" panose="020F0502020204030204" pitchFamily="34" charset="0"/>
              <a:cs typeface="Arial" panose="020B0604020202020204" pitchFamily="34" charset="0"/>
            </a:endParaRPr>
          </a:p>
          <a:p>
            <a:pPr>
              <a:lnSpc>
                <a:spcPct val="110000"/>
              </a:lnSpc>
              <a:spcBef>
                <a:spcPts val="0"/>
              </a:spcBef>
              <a:buFont typeface="Arial" panose="020B0604020202020204" pitchFamily="34" charset="0"/>
              <a:buChar char="•"/>
            </a:pPr>
            <a:endParaRPr lang="en-AU" sz="4200" dirty="0">
              <a:solidFill>
                <a:schemeClr val="tx1"/>
              </a:solidFill>
              <a:effectLst/>
              <a:ea typeface="Calibri" panose="020F0502020204030204" pitchFamily="34" charset="0"/>
              <a:cs typeface="Arial" panose="020B0604020202020204" pitchFamily="34" charset="0"/>
            </a:endParaRPr>
          </a:p>
          <a:p>
            <a:pPr>
              <a:lnSpc>
                <a:spcPct val="110000"/>
              </a:lnSpc>
              <a:spcBef>
                <a:spcPts val="0"/>
              </a:spcBef>
              <a:buFont typeface="Arial" panose="020B0604020202020204" pitchFamily="34" charset="0"/>
              <a:buChar char="•"/>
            </a:pPr>
            <a:r>
              <a:rPr lang="en-AU" sz="5100" dirty="0">
                <a:solidFill>
                  <a:srgbClr val="FFFFFF"/>
                </a:solidFill>
              </a:rPr>
              <a:t>Prisoners must be supported to change their behaviours and attitudes</a:t>
            </a:r>
          </a:p>
          <a:p>
            <a:pPr>
              <a:lnSpc>
                <a:spcPct val="110000"/>
              </a:lnSpc>
              <a:spcBef>
                <a:spcPts val="0"/>
              </a:spcBef>
              <a:buFont typeface="Arial" panose="020B0604020202020204" pitchFamily="34" charset="0"/>
              <a:buChar char="•"/>
            </a:pPr>
            <a:endParaRPr lang="en-AU" sz="5100" dirty="0">
              <a:solidFill>
                <a:srgbClr val="FFFFFF"/>
              </a:solidFill>
            </a:endParaRPr>
          </a:p>
          <a:p>
            <a:pPr>
              <a:lnSpc>
                <a:spcPct val="110000"/>
              </a:lnSpc>
              <a:spcBef>
                <a:spcPts val="0"/>
              </a:spcBef>
              <a:buFont typeface="Arial" panose="020B0604020202020204" pitchFamily="34" charset="0"/>
              <a:buChar char="•"/>
            </a:pPr>
            <a:endParaRPr lang="en-AU" sz="5100" dirty="0">
              <a:solidFill>
                <a:srgbClr val="FFFFFF"/>
              </a:solidFill>
            </a:endParaRPr>
          </a:p>
          <a:p>
            <a:pPr>
              <a:lnSpc>
                <a:spcPct val="110000"/>
              </a:lnSpc>
              <a:spcBef>
                <a:spcPts val="0"/>
              </a:spcBef>
              <a:buFont typeface="Arial" panose="020B0604020202020204" pitchFamily="34" charset="0"/>
              <a:buChar char="•"/>
            </a:pPr>
            <a:r>
              <a:rPr lang="en-AU" sz="5100" dirty="0">
                <a:solidFill>
                  <a:srgbClr val="FFFFFF"/>
                </a:solidFill>
              </a:rPr>
              <a:t>All correctional staff play a role in rehabilitation </a:t>
            </a:r>
          </a:p>
          <a:p>
            <a:pPr>
              <a:lnSpc>
                <a:spcPct val="110000"/>
              </a:lnSpc>
              <a:spcBef>
                <a:spcPts val="0"/>
              </a:spcBef>
              <a:buFont typeface="Arial" panose="020B0604020202020204" pitchFamily="34" charset="0"/>
              <a:buChar char="•"/>
            </a:pPr>
            <a:endParaRPr lang="en-AU" sz="4500" u="sng" dirty="0">
              <a:solidFill>
                <a:schemeClr val="bg1"/>
              </a:solidFill>
              <a:uFill>
                <a:solidFill>
                  <a:srgbClr val="D9A910"/>
                </a:solidFill>
              </a:uFill>
            </a:endParaRPr>
          </a:p>
          <a:p>
            <a:pPr>
              <a:lnSpc>
                <a:spcPct val="110000"/>
              </a:lnSpc>
              <a:spcBef>
                <a:spcPts val="0"/>
              </a:spcBef>
              <a:buFont typeface="Arial" panose="020B0604020202020204" pitchFamily="34" charset="0"/>
              <a:buChar char="•"/>
            </a:pPr>
            <a:endParaRPr lang="en-AU" sz="3200" dirty="0">
              <a:solidFill>
                <a:schemeClr val="tx1"/>
              </a:solidFill>
              <a:cs typeface="Arial" panose="020B0604020202020204" pitchFamily="34" charset="0"/>
            </a:endParaRPr>
          </a:p>
          <a:p>
            <a:pPr marL="0" indent="0">
              <a:lnSpc>
                <a:spcPct val="110000"/>
              </a:lnSpc>
              <a:spcBef>
                <a:spcPts val="0"/>
              </a:spcBef>
              <a:buNone/>
            </a:pPr>
            <a:r>
              <a:rPr lang="en-AU" sz="3400" i="1" dirty="0">
                <a:solidFill>
                  <a:srgbClr val="FFFFFF"/>
                </a:solidFill>
              </a:rPr>
              <a:t>International Covenant on Civil and Political Rights (United Nations General Assembly, 1976);</a:t>
            </a:r>
          </a:p>
          <a:p>
            <a:pPr marL="0" indent="0">
              <a:lnSpc>
                <a:spcPct val="110000"/>
              </a:lnSpc>
              <a:spcBef>
                <a:spcPts val="0"/>
              </a:spcBef>
              <a:buNone/>
            </a:pPr>
            <a:endParaRPr lang="en-AU" sz="3400" i="1" dirty="0">
              <a:solidFill>
                <a:srgbClr val="FFFFFF"/>
              </a:solidFill>
            </a:endParaRPr>
          </a:p>
          <a:p>
            <a:pPr marL="0" indent="0">
              <a:lnSpc>
                <a:spcPct val="110000"/>
              </a:lnSpc>
              <a:spcBef>
                <a:spcPts val="0"/>
              </a:spcBef>
              <a:buNone/>
            </a:pPr>
            <a:r>
              <a:rPr lang="en-AU" sz="3400" i="1" dirty="0">
                <a:solidFill>
                  <a:srgbClr val="FFFFFF"/>
                </a:solidFill>
              </a:rPr>
              <a:t>Guiding Principles for Corrections in Australia (CSAC, 2018)</a:t>
            </a:r>
          </a:p>
          <a:p>
            <a:pPr marL="0" indent="0">
              <a:lnSpc>
                <a:spcPct val="110000"/>
              </a:lnSpc>
              <a:spcBef>
                <a:spcPts val="0"/>
              </a:spcBef>
              <a:buNone/>
            </a:pPr>
            <a:endPar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AU"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3581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6E9B-D594-40ED-8D69-C9248840FC27}"/>
              </a:ext>
            </a:extLst>
          </p:cNvPr>
          <p:cNvSpPr>
            <a:spLocks noGrp="1"/>
          </p:cNvSpPr>
          <p:nvPr>
            <p:ph type="title"/>
          </p:nvPr>
        </p:nvSpPr>
        <p:spPr>
          <a:xfrm>
            <a:off x="0" y="609601"/>
            <a:ext cx="12192000" cy="741528"/>
          </a:xfrm>
        </p:spPr>
        <p:txBody>
          <a:bodyPr>
            <a:normAutofit fontScale="90000"/>
          </a:bodyPr>
          <a:lstStyle/>
          <a:p>
            <a:pPr algn="ctr"/>
            <a:r>
              <a:rPr lang="en-AU" sz="4400" dirty="0">
                <a:solidFill>
                  <a:srgbClr val="FBBF09"/>
                </a:solidFill>
                <a:latin typeface="Hammersmith One"/>
                <a:ea typeface="+mn-ea"/>
                <a:cs typeface="+mn-cs"/>
              </a:rPr>
              <a:t>Literature Review</a:t>
            </a:r>
            <a:br>
              <a:rPr lang="en-AU" dirty="0">
                <a:solidFill>
                  <a:schemeClr val="tx1"/>
                </a:solidFill>
                <a:latin typeface="Arial" panose="020B0604020202020204" pitchFamily="34" charset="0"/>
                <a:cs typeface="Arial" panose="020B0604020202020204" pitchFamily="34" charset="0"/>
              </a:rPr>
            </a:br>
            <a:endParaRPr lang="en-AU" sz="2400" b="1" dirty="0"/>
          </a:p>
        </p:txBody>
      </p:sp>
      <p:sp>
        <p:nvSpPr>
          <p:cNvPr id="3" name="Content Placeholder 2">
            <a:extLst>
              <a:ext uri="{FF2B5EF4-FFF2-40B4-BE49-F238E27FC236}">
                <a16:creationId xmlns:a16="http://schemas.microsoft.com/office/drawing/2014/main" id="{9EAA796E-82D0-4641-B6FF-CDDFC7FDC01D}"/>
              </a:ext>
            </a:extLst>
          </p:cNvPr>
          <p:cNvSpPr>
            <a:spLocks noGrp="1"/>
          </p:cNvSpPr>
          <p:nvPr>
            <p:ph idx="1"/>
          </p:nvPr>
        </p:nvSpPr>
        <p:spPr>
          <a:xfrm>
            <a:off x="677333" y="1524000"/>
            <a:ext cx="11087037" cy="4330890"/>
          </a:xfrm>
        </p:spPr>
        <p:txBody>
          <a:bodyPr>
            <a:noAutofit/>
          </a:bodyPr>
          <a:lstStyle/>
          <a:p>
            <a:pPr marL="0" indent="0">
              <a:lnSpc>
                <a:spcPts val="3440"/>
              </a:lnSpc>
              <a:spcBef>
                <a:spcPts val="0"/>
              </a:spcBef>
              <a:buNone/>
            </a:pPr>
            <a:r>
              <a:rPr lang="en-AU" sz="2457" u="sng" dirty="0">
                <a:solidFill>
                  <a:schemeClr val="bg1"/>
                </a:solidFill>
                <a:uFill>
                  <a:solidFill>
                    <a:srgbClr val="D9A910"/>
                  </a:solidFill>
                </a:uFill>
                <a:latin typeface="Poppins Bold"/>
              </a:rPr>
              <a:t>Impact on Rehabilitation:</a:t>
            </a:r>
          </a:p>
          <a:p>
            <a:pPr marL="0" indent="0">
              <a:spcBef>
                <a:spcPts val="0"/>
              </a:spcBef>
              <a:buNone/>
            </a:pPr>
            <a:endParaRPr lang="en-AU" sz="20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en-AU" sz="2000" dirty="0">
              <a:solidFill>
                <a:schemeClr val="tx1"/>
              </a:solidFill>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AU" sz="2000" dirty="0">
                <a:solidFill>
                  <a:schemeClr val="tx1"/>
                </a:solidFill>
                <a:cs typeface="Arial" panose="020B0604020202020204" pitchFamily="34" charset="0"/>
              </a:rPr>
              <a:t>CCOs</a:t>
            </a:r>
            <a:r>
              <a:rPr lang="en-AU" sz="2000" dirty="0">
                <a:solidFill>
                  <a:schemeClr val="tx1"/>
                </a:solidFill>
                <a:effectLst/>
                <a:ea typeface="Calibri" panose="020F0502020204030204" pitchFamily="34" charset="0"/>
                <a:cs typeface="Arial" panose="020B0604020202020204" pitchFamily="34" charset="0"/>
              </a:rPr>
              <a:t> exerted the strongest influence upon the behaviour of prisoners because of daily exposure with them</a:t>
            </a:r>
            <a:r>
              <a:rPr lang="en-AU" sz="2000" dirty="0">
                <a:solidFill>
                  <a:schemeClr val="tx1"/>
                </a:solidFill>
                <a:ea typeface="Calibri" panose="020F0502020204030204" pitchFamily="34" charset="0"/>
                <a:cs typeface="Arial" panose="020B0604020202020204" pitchFamily="34" charset="0"/>
              </a:rPr>
              <a:t>, </a:t>
            </a:r>
            <a:r>
              <a:rPr lang="en-AU" sz="2000" dirty="0">
                <a:solidFill>
                  <a:schemeClr val="tx1"/>
                </a:solidFill>
                <a:effectLst/>
                <a:ea typeface="Calibri" panose="020F0502020204030204" pitchFamily="34" charset="0"/>
                <a:cs typeface="Arial" panose="020B0604020202020204" pitchFamily="34" charset="0"/>
              </a:rPr>
              <a:t>which increases</a:t>
            </a:r>
            <a:r>
              <a:rPr lang="en-AU" sz="2000" dirty="0">
                <a:solidFill>
                  <a:schemeClr val="bg1"/>
                </a:solidFill>
                <a:effectLst/>
                <a:latin typeface="Poppins" panose="00000500000000000000" pitchFamily="2" charset="0"/>
                <a:ea typeface="Calibri" panose="020F0502020204030204" pitchFamily="34" charset="0"/>
                <a:cs typeface="Poppins" panose="00000500000000000000" pitchFamily="2" charset="0"/>
              </a:rPr>
              <a:t> opportunities to counsel prisoners </a:t>
            </a:r>
            <a:r>
              <a:rPr lang="en-AU" sz="1400" dirty="0">
                <a:solidFill>
                  <a:schemeClr val="tx1"/>
                </a:solidFill>
                <a:ea typeface="Calibri" panose="020F0502020204030204" pitchFamily="34" charset="0"/>
                <a:cs typeface="Arial" panose="020B0604020202020204" pitchFamily="34" charset="0"/>
              </a:rPr>
              <a:t>(</a:t>
            </a:r>
            <a:r>
              <a:rPr lang="en-AU" sz="1400" dirty="0">
                <a:solidFill>
                  <a:schemeClr val="tx1"/>
                </a:solidFill>
                <a:effectLst/>
                <a:ea typeface="Calibri" panose="020F0502020204030204" pitchFamily="34" charset="0"/>
                <a:cs typeface="Arial" panose="020B0604020202020204" pitchFamily="34" charset="0"/>
              </a:rPr>
              <a:t>Schaefer, 2018)</a:t>
            </a:r>
          </a:p>
          <a:p>
            <a:pPr>
              <a:spcBef>
                <a:spcPts val="0"/>
              </a:spcBef>
              <a:buFont typeface="Arial" panose="020B0604020202020204" pitchFamily="34" charset="0"/>
              <a:buChar char="•"/>
            </a:pPr>
            <a:endParaRPr lang="en-AU" sz="2000" dirty="0">
              <a:solidFill>
                <a:schemeClr val="tx1"/>
              </a:solidFill>
              <a:ea typeface="Calibri" panose="020F0502020204030204" pitchFamily="34" charset="0"/>
              <a:cs typeface="Arial" panose="020B0604020202020204" pitchFamily="34" charset="0"/>
            </a:endParaRPr>
          </a:p>
          <a:p>
            <a:pPr marL="0" indent="0">
              <a:spcBef>
                <a:spcPts val="0"/>
              </a:spcBef>
              <a:buNone/>
            </a:pPr>
            <a:endParaRPr lang="en-AU" sz="2000" dirty="0">
              <a:solidFill>
                <a:schemeClr val="tx1"/>
              </a:solidFill>
              <a:ea typeface="Calibri" panose="020F0502020204030204" pitchFamily="34" charset="0"/>
              <a:cs typeface="Arial" panose="020B0604020202020204" pitchFamily="34" charset="0"/>
            </a:endParaRPr>
          </a:p>
          <a:p>
            <a:pPr marL="0" indent="0">
              <a:spcBef>
                <a:spcPts val="0"/>
              </a:spcBef>
              <a:buNone/>
            </a:pPr>
            <a:endParaRPr lang="en-AU" sz="2000" dirty="0">
              <a:solidFill>
                <a:schemeClr val="tx1"/>
              </a:solidFill>
              <a:effectLst/>
              <a:ea typeface="Calibri" panose="020F0502020204030204" pitchFamily="34" charset="0"/>
              <a:cs typeface="Arial" panose="020B0604020202020204" pitchFamily="34" charset="0"/>
            </a:endParaRPr>
          </a:p>
          <a:p>
            <a:pPr>
              <a:spcBef>
                <a:spcPts val="0"/>
              </a:spcBef>
              <a:buFont typeface="Arial" panose="020B0604020202020204" pitchFamily="34" charset="0"/>
              <a:buChar char="•"/>
            </a:pPr>
            <a:r>
              <a:rPr lang="en-AU" sz="2000" dirty="0">
                <a:solidFill>
                  <a:schemeClr val="tx1"/>
                </a:solidFill>
                <a:cs typeface="Arial" panose="020B0604020202020204" pitchFamily="34" charset="0"/>
              </a:rPr>
              <a:t>CCOs with positive approaches contributed to effective rehabilitation, but negative approaches generated barriers </a:t>
            </a:r>
            <a:r>
              <a:rPr lang="en-AU" sz="1400" dirty="0">
                <a:solidFill>
                  <a:schemeClr val="tx1"/>
                </a:solidFill>
                <a:cs typeface="Arial" panose="020B0604020202020204" pitchFamily="34" charset="0"/>
              </a:rPr>
              <a:t>(Antonio et al., 2009; </a:t>
            </a:r>
            <a:r>
              <a:rPr lang="en-AU" sz="1400" dirty="0" err="1">
                <a:solidFill>
                  <a:schemeClr val="tx1"/>
                </a:solidFill>
                <a:cs typeface="Arial" panose="020B0604020202020204" pitchFamily="34" charset="0"/>
              </a:rPr>
              <a:t>Ferdik</a:t>
            </a:r>
            <a:r>
              <a:rPr lang="en-AU" sz="1400" dirty="0">
                <a:solidFill>
                  <a:schemeClr val="tx1"/>
                </a:solidFill>
                <a:cs typeface="Arial" panose="020B0604020202020204" pitchFamily="34" charset="0"/>
              </a:rPr>
              <a:t> &amp; </a:t>
            </a:r>
            <a:r>
              <a:rPr lang="en-AU" sz="1400" dirty="0" err="1">
                <a:solidFill>
                  <a:schemeClr val="tx1"/>
                </a:solidFill>
                <a:cs typeface="Arial" panose="020B0604020202020204" pitchFamily="34" charset="0"/>
              </a:rPr>
              <a:t>Hill,s</a:t>
            </a:r>
            <a:r>
              <a:rPr lang="en-AU" sz="1400" dirty="0">
                <a:solidFill>
                  <a:schemeClr val="tx1"/>
                </a:solidFill>
                <a:cs typeface="Arial" panose="020B0604020202020204" pitchFamily="34" charset="0"/>
              </a:rPr>
              <a:t>, 2018; Gul, 2018)</a:t>
            </a:r>
          </a:p>
        </p:txBody>
      </p:sp>
    </p:spTree>
    <p:extLst>
      <p:ext uri="{BB962C8B-B14F-4D97-AF65-F5344CB8AC3E}">
        <p14:creationId xmlns:p14="http://schemas.microsoft.com/office/powerpoint/2010/main" val="36077564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5D15-4617-4B4C-B25E-F22FB572CE6F}"/>
              </a:ext>
            </a:extLst>
          </p:cNvPr>
          <p:cNvSpPr>
            <a:spLocks noGrp="1"/>
          </p:cNvSpPr>
          <p:nvPr>
            <p:ph type="title"/>
          </p:nvPr>
        </p:nvSpPr>
        <p:spPr>
          <a:xfrm>
            <a:off x="0" y="609601"/>
            <a:ext cx="12192000" cy="755176"/>
          </a:xfrm>
        </p:spPr>
        <p:txBody>
          <a:bodyPr>
            <a:normAutofit fontScale="90000"/>
          </a:bodyPr>
          <a:lstStyle/>
          <a:p>
            <a:pPr algn="ctr"/>
            <a:r>
              <a:rPr lang="en-AU" sz="4400" dirty="0">
                <a:solidFill>
                  <a:srgbClr val="FBBF09"/>
                </a:solidFill>
                <a:latin typeface="Hammersmith One"/>
                <a:ea typeface="+mn-ea"/>
                <a:cs typeface="+mn-cs"/>
              </a:rPr>
              <a:t>Literature Review</a:t>
            </a:r>
            <a:br>
              <a:rPr lang="en-AU" dirty="0">
                <a:solidFill>
                  <a:schemeClr val="tx1"/>
                </a:solidFill>
                <a:latin typeface="Arial" panose="020B0604020202020204" pitchFamily="34" charset="0"/>
                <a:cs typeface="Arial" panose="020B0604020202020204" pitchFamily="34" charset="0"/>
              </a:rPr>
            </a:br>
            <a:endParaRPr lang="en-AU" sz="2400" b="1" dirty="0"/>
          </a:p>
        </p:txBody>
      </p:sp>
      <p:sp>
        <p:nvSpPr>
          <p:cNvPr id="3" name="Content Placeholder 2">
            <a:extLst>
              <a:ext uri="{FF2B5EF4-FFF2-40B4-BE49-F238E27FC236}">
                <a16:creationId xmlns:a16="http://schemas.microsoft.com/office/drawing/2014/main" id="{C36F4CCA-3A83-46F8-9812-F62B2990F2D2}"/>
              </a:ext>
            </a:extLst>
          </p:cNvPr>
          <p:cNvSpPr>
            <a:spLocks noGrp="1"/>
          </p:cNvSpPr>
          <p:nvPr>
            <p:ph idx="1"/>
          </p:nvPr>
        </p:nvSpPr>
        <p:spPr>
          <a:xfrm>
            <a:off x="677334" y="1616765"/>
            <a:ext cx="10745842" cy="4511080"/>
          </a:xfrm>
        </p:spPr>
        <p:txBody>
          <a:bodyPr>
            <a:normAutofit/>
          </a:bodyPr>
          <a:lstStyle/>
          <a:p>
            <a:pPr marL="0" indent="0">
              <a:lnSpc>
                <a:spcPts val="3440"/>
              </a:lnSpc>
              <a:spcBef>
                <a:spcPts val="0"/>
              </a:spcBef>
              <a:buNone/>
            </a:pPr>
            <a:r>
              <a:rPr lang="en-AU" sz="2457" u="sng" dirty="0">
                <a:solidFill>
                  <a:schemeClr val="bg1"/>
                </a:solidFill>
                <a:uFill>
                  <a:solidFill>
                    <a:srgbClr val="D9A910"/>
                  </a:solidFill>
                </a:uFill>
                <a:latin typeface="Poppins Bold"/>
              </a:rPr>
              <a:t>Challenges to Rehabilitate :</a:t>
            </a:r>
          </a:p>
          <a:p>
            <a:pPr marL="0" indent="0">
              <a:lnSpc>
                <a:spcPct val="110000"/>
              </a:lnSpc>
              <a:spcBef>
                <a:spcPts val="0"/>
              </a:spcBef>
              <a:buNone/>
            </a:pPr>
            <a:endParaRPr lang="en-AU" sz="2000" dirty="0">
              <a:latin typeface="Arial" panose="020B0604020202020204" pitchFamily="34" charset="0"/>
              <a:cs typeface="Arial" panose="020B0604020202020204" pitchFamily="34" charset="0"/>
            </a:endParaRPr>
          </a:p>
          <a:p>
            <a:pPr marL="0" indent="0">
              <a:lnSpc>
                <a:spcPct val="110000"/>
              </a:lnSpc>
              <a:spcBef>
                <a:spcPts val="0"/>
              </a:spcBef>
              <a:buNone/>
            </a:pPr>
            <a:endParaRPr lang="en-AU" sz="2000" dirty="0">
              <a:latin typeface="Arial" panose="020B0604020202020204" pitchFamily="34" charset="0"/>
              <a:cs typeface="Arial" panose="020B0604020202020204" pitchFamily="34" charset="0"/>
            </a:endParaRPr>
          </a:p>
          <a:p>
            <a:pPr marL="0" indent="0">
              <a:spcBef>
                <a:spcPts val="0"/>
              </a:spcBef>
              <a:buNone/>
            </a:pPr>
            <a:endParaRPr lang="en-AU" sz="2000" dirty="0">
              <a:solidFill>
                <a:schemeClr val="tx1"/>
              </a:solidFill>
              <a:effectLst/>
              <a:ea typeface="Calibri" panose="020F0502020204030204" pitchFamily="34" charset="0"/>
              <a:cs typeface="Arial" panose="020B0604020202020204" pitchFamily="34" charset="0"/>
            </a:endParaRPr>
          </a:p>
          <a:p>
            <a:pPr>
              <a:spcBef>
                <a:spcPts val="0"/>
              </a:spcBef>
              <a:buFont typeface="Arial" panose="020B0604020202020204" pitchFamily="34" charset="0"/>
              <a:buChar char="•"/>
            </a:pPr>
            <a:r>
              <a:rPr lang="en-AU" sz="2000" dirty="0">
                <a:solidFill>
                  <a:schemeClr val="tx1"/>
                </a:solidFill>
                <a:ea typeface="Calibri" panose="020F0502020204030204" pitchFamily="34" charset="0"/>
                <a:cs typeface="Arial" panose="020B0604020202020204" pitchFamily="34" charset="0"/>
              </a:rPr>
              <a:t>CCOs’ </a:t>
            </a:r>
            <a:r>
              <a:rPr lang="en-AU" sz="2000" dirty="0">
                <a:solidFill>
                  <a:schemeClr val="tx1"/>
                </a:solidFill>
                <a:effectLst/>
                <a:ea typeface="Calibri" panose="020F0502020204030204" pitchFamily="34" charset="0"/>
                <a:cs typeface="Arial" panose="020B0604020202020204" pitchFamily="34" charset="0"/>
              </a:rPr>
              <a:t>perceived adversity contributes to job dissatisfaction and decreases motivation to perform </a:t>
            </a:r>
            <a:r>
              <a:rPr lang="en-AU" sz="2000" dirty="0">
                <a:solidFill>
                  <a:schemeClr val="tx1"/>
                </a:solidFill>
                <a:ea typeface="Calibri" panose="020F0502020204030204" pitchFamily="34" charset="0"/>
                <a:cs typeface="Arial" panose="020B0604020202020204" pitchFamily="34" charset="0"/>
              </a:rPr>
              <a:t>r</a:t>
            </a:r>
            <a:r>
              <a:rPr lang="en-AU" sz="2000" dirty="0">
                <a:solidFill>
                  <a:schemeClr val="tx1"/>
                </a:solidFill>
                <a:effectLst/>
                <a:ea typeface="Calibri" panose="020F0502020204030204" pitchFamily="34" charset="0"/>
                <a:cs typeface="Arial" panose="020B0604020202020204" pitchFamily="34" charset="0"/>
              </a:rPr>
              <a:t>ehabilitation responsibilities </a:t>
            </a:r>
            <a:r>
              <a:rPr lang="en-AU" sz="1400" dirty="0">
                <a:solidFill>
                  <a:schemeClr val="tx1"/>
                </a:solidFill>
                <a:effectLst/>
                <a:ea typeface="Calibri" panose="020F0502020204030204" pitchFamily="34" charset="0"/>
                <a:cs typeface="Arial" panose="020B0604020202020204" pitchFamily="34" charset="0"/>
              </a:rPr>
              <a:t>(Trounson, </a:t>
            </a:r>
            <a:r>
              <a:rPr lang="en-AU" sz="1400" dirty="0">
                <a:solidFill>
                  <a:schemeClr val="tx1"/>
                </a:solidFill>
                <a:effectLst/>
                <a:ea typeface="Times New Roman" panose="02020603050405020304" pitchFamily="18" charset="0"/>
                <a:cs typeface="Arial" panose="020B0604020202020204" pitchFamily="34" charset="0"/>
              </a:rPr>
              <a:t>Pfeifer, &amp; </a:t>
            </a:r>
            <a:r>
              <a:rPr lang="en-AU" sz="1400" dirty="0" err="1">
                <a:solidFill>
                  <a:schemeClr val="tx1"/>
                </a:solidFill>
                <a:effectLst/>
                <a:ea typeface="Times New Roman" panose="02020603050405020304" pitchFamily="18" charset="0"/>
                <a:cs typeface="Arial" panose="020B0604020202020204" pitchFamily="34" charset="0"/>
              </a:rPr>
              <a:t>Skues</a:t>
            </a:r>
            <a:r>
              <a:rPr lang="en-AU" sz="1400" dirty="0">
                <a:solidFill>
                  <a:schemeClr val="tx1"/>
                </a:solidFill>
                <a:ea typeface="Times New Roman" panose="02020603050405020304" pitchFamily="18" charset="0"/>
                <a:cs typeface="Arial" panose="020B0604020202020204" pitchFamily="34" charset="0"/>
              </a:rPr>
              <a:t>, </a:t>
            </a:r>
            <a:r>
              <a:rPr lang="en-AU" sz="1400" dirty="0">
                <a:solidFill>
                  <a:schemeClr val="tx1"/>
                </a:solidFill>
                <a:effectLst/>
                <a:ea typeface="Calibri" panose="020F0502020204030204" pitchFamily="34" charset="0"/>
                <a:cs typeface="Arial" panose="020B0604020202020204" pitchFamily="34" charset="0"/>
              </a:rPr>
              <a:t>2019) </a:t>
            </a:r>
            <a:endParaRPr lang="en-AU" sz="1400" dirty="0">
              <a:solidFill>
                <a:schemeClr val="tx1"/>
              </a:solidFill>
              <a:cs typeface="Arial" panose="020B0604020202020204" pitchFamily="34" charset="0"/>
            </a:endParaRPr>
          </a:p>
          <a:p>
            <a:pPr marL="0" indent="0">
              <a:spcBef>
                <a:spcPts val="0"/>
              </a:spcBef>
              <a:buNone/>
            </a:pPr>
            <a:endParaRPr lang="en-AU" sz="1600" dirty="0">
              <a:solidFill>
                <a:schemeClr val="tx1"/>
              </a:solidFill>
              <a:effectLst/>
              <a:ea typeface="Calibri" panose="020F0502020204030204" pitchFamily="34" charset="0"/>
              <a:cs typeface="Arial" panose="020B0604020202020204" pitchFamily="34" charset="0"/>
            </a:endParaRPr>
          </a:p>
          <a:p>
            <a:pPr marL="0" indent="0">
              <a:spcBef>
                <a:spcPts val="0"/>
              </a:spcBef>
              <a:buNone/>
            </a:pPr>
            <a:endParaRPr lang="en-AU" sz="1600" dirty="0">
              <a:solidFill>
                <a:schemeClr val="tx1"/>
              </a:solidFill>
              <a:effectLst/>
              <a:ea typeface="Calibri" panose="020F0502020204030204" pitchFamily="34" charset="0"/>
              <a:cs typeface="Arial" panose="020B0604020202020204" pitchFamily="34" charset="0"/>
            </a:endParaRPr>
          </a:p>
          <a:p>
            <a:pPr marL="0" indent="0">
              <a:spcBef>
                <a:spcPts val="0"/>
              </a:spcBef>
              <a:buNone/>
            </a:pPr>
            <a:endParaRPr lang="en-AU" sz="2000" dirty="0">
              <a:solidFill>
                <a:schemeClr val="tx1"/>
              </a:solidFill>
              <a:cs typeface="Arial" panose="020B0604020202020204" pitchFamily="34" charset="0"/>
            </a:endParaRPr>
          </a:p>
          <a:p>
            <a:pPr>
              <a:spcBef>
                <a:spcPts val="0"/>
              </a:spcBef>
              <a:buFont typeface="Arial" panose="020B0604020202020204" pitchFamily="34" charset="0"/>
              <a:buChar char="•"/>
            </a:pPr>
            <a:r>
              <a:rPr lang="en-AU" sz="2000" dirty="0">
                <a:solidFill>
                  <a:schemeClr val="tx1"/>
                </a:solidFill>
                <a:cs typeface="Arial" panose="020B0604020202020204" pitchFamily="34" charset="0"/>
              </a:rPr>
              <a:t>CCOs often combat a cultural workplace rejection of rehabilitation </a:t>
            </a:r>
            <a:r>
              <a:rPr lang="en-AU" sz="1400" dirty="0">
                <a:solidFill>
                  <a:schemeClr val="tx1"/>
                </a:solidFill>
                <a:effectLst/>
                <a:ea typeface="Calibri" panose="020F0502020204030204" pitchFamily="34" charset="0"/>
                <a:cs typeface="Arial" panose="020B0604020202020204" pitchFamily="34" charset="0"/>
              </a:rPr>
              <a:t>(</a:t>
            </a:r>
            <a:r>
              <a:rPr lang="en-AU" sz="1400" dirty="0" err="1">
                <a:solidFill>
                  <a:schemeClr val="tx1"/>
                </a:solidFill>
                <a:effectLst/>
                <a:ea typeface="Calibri" panose="020F0502020204030204" pitchFamily="34" charset="0"/>
                <a:cs typeface="Arial" panose="020B0604020202020204" pitchFamily="34" charset="0"/>
              </a:rPr>
              <a:t>Ferdik</a:t>
            </a:r>
            <a:r>
              <a:rPr lang="en-AU" sz="1400" dirty="0">
                <a:solidFill>
                  <a:schemeClr val="tx1"/>
                </a:solidFill>
                <a:effectLst/>
                <a:ea typeface="Calibri" panose="020F0502020204030204" pitchFamily="34" charset="0"/>
                <a:cs typeface="Arial" panose="020B0604020202020204" pitchFamily="34" charset="0"/>
              </a:rPr>
              <a:t> &amp; Hill, 2018) </a:t>
            </a:r>
            <a:endParaRPr lang="en-AU" sz="1400" dirty="0">
              <a:solidFill>
                <a:schemeClr val="tx1"/>
              </a:solidFill>
              <a:cs typeface="Arial" panose="020B0604020202020204" pitchFamily="34" charset="0"/>
            </a:endParaRPr>
          </a:p>
          <a:p>
            <a:pPr marL="0" indent="0">
              <a:buNone/>
            </a:pPr>
            <a:endParaRPr lang="en-AU" dirty="0"/>
          </a:p>
        </p:txBody>
      </p:sp>
    </p:spTree>
    <p:extLst>
      <p:ext uri="{BB962C8B-B14F-4D97-AF65-F5344CB8AC3E}">
        <p14:creationId xmlns:p14="http://schemas.microsoft.com/office/powerpoint/2010/main" val="3757478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26EC-8A22-4F2D-ADEC-DD90E4B38FED}"/>
              </a:ext>
            </a:extLst>
          </p:cNvPr>
          <p:cNvSpPr>
            <a:spLocks noGrp="1"/>
          </p:cNvSpPr>
          <p:nvPr>
            <p:ph type="title"/>
          </p:nvPr>
        </p:nvSpPr>
        <p:spPr>
          <a:xfrm>
            <a:off x="0" y="609601"/>
            <a:ext cx="12192000" cy="755176"/>
          </a:xfrm>
        </p:spPr>
        <p:txBody>
          <a:bodyPr>
            <a:normAutofit fontScale="90000"/>
          </a:bodyPr>
          <a:lstStyle/>
          <a:p>
            <a:pPr algn="ctr"/>
            <a:r>
              <a:rPr lang="en-AU" sz="4400" dirty="0">
                <a:solidFill>
                  <a:srgbClr val="FBBF09"/>
                </a:solidFill>
                <a:latin typeface="Hammersmith One"/>
                <a:ea typeface="+mn-ea"/>
                <a:cs typeface="+mn-cs"/>
              </a:rPr>
              <a:t>Literature Review</a:t>
            </a:r>
            <a:br>
              <a:rPr lang="en-AU" dirty="0">
                <a:solidFill>
                  <a:schemeClr val="tx1"/>
                </a:solidFill>
                <a:latin typeface="Arial" panose="020B0604020202020204" pitchFamily="34" charset="0"/>
                <a:cs typeface="Arial" panose="020B0604020202020204" pitchFamily="34" charset="0"/>
              </a:rPr>
            </a:br>
            <a:endParaRPr lang="en-AU" sz="2400" dirty="0"/>
          </a:p>
        </p:txBody>
      </p:sp>
      <p:sp>
        <p:nvSpPr>
          <p:cNvPr id="3" name="Content Placeholder 2">
            <a:extLst>
              <a:ext uri="{FF2B5EF4-FFF2-40B4-BE49-F238E27FC236}">
                <a16:creationId xmlns:a16="http://schemas.microsoft.com/office/drawing/2014/main" id="{0AD6CC4D-6DD9-408D-A72B-820A20C4D2F2}"/>
              </a:ext>
            </a:extLst>
          </p:cNvPr>
          <p:cNvSpPr>
            <a:spLocks noGrp="1"/>
          </p:cNvSpPr>
          <p:nvPr>
            <p:ph idx="1"/>
          </p:nvPr>
        </p:nvSpPr>
        <p:spPr>
          <a:xfrm>
            <a:off x="677333" y="1497496"/>
            <a:ext cx="9981567" cy="4862361"/>
          </a:xfrm>
        </p:spPr>
        <p:txBody>
          <a:bodyPr>
            <a:normAutofit/>
          </a:bodyPr>
          <a:lstStyle/>
          <a:p>
            <a:pPr marL="0" indent="0">
              <a:lnSpc>
                <a:spcPts val="3440"/>
              </a:lnSpc>
              <a:spcBef>
                <a:spcPts val="0"/>
              </a:spcBef>
              <a:buNone/>
            </a:pPr>
            <a:r>
              <a:rPr lang="en-AU" sz="2457" u="sng" dirty="0">
                <a:solidFill>
                  <a:schemeClr val="bg1"/>
                </a:solidFill>
                <a:uFill>
                  <a:solidFill>
                    <a:srgbClr val="D9A910"/>
                  </a:solidFill>
                </a:uFill>
                <a:latin typeface="Poppins Bold"/>
              </a:rPr>
              <a:t>Barriers to support Rehabilitation:</a:t>
            </a:r>
          </a:p>
          <a:p>
            <a:pPr marL="0" indent="0">
              <a:spcBef>
                <a:spcPts val="0"/>
              </a:spcBef>
              <a:buNone/>
            </a:pPr>
            <a:endPar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spcBef>
                <a:spcPts val="0"/>
              </a:spcBef>
              <a:buFont typeface="Arial" panose="020B0604020202020204" pitchFamily="34" charset="0"/>
              <a:buChar char="•"/>
            </a:pPr>
            <a:r>
              <a:rPr lang="en-AU" sz="2000" dirty="0">
                <a:solidFill>
                  <a:schemeClr val="tx1"/>
                </a:solidFill>
                <a:latin typeface="Arial" panose="020B0604020202020204" pitchFamily="34" charset="0"/>
                <a:ea typeface="Calibri" panose="020F0502020204030204" pitchFamily="34" charset="0"/>
                <a:cs typeface="Arial" panose="020B0604020202020204" pitchFamily="34" charset="0"/>
              </a:rPr>
              <a:t>T</a:t>
            </a:r>
            <a:r>
              <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he ‘Deprivation </a:t>
            </a:r>
            <a:r>
              <a:rPr lang="en-AU" sz="2000" dirty="0">
                <a:solidFill>
                  <a:schemeClr val="tx1"/>
                </a:solidFill>
                <a:latin typeface="Arial" panose="020B0604020202020204" pitchFamily="34" charset="0"/>
                <a:ea typeface="Calibri" panose="020F0502020204030204" pitchFamily="34" charset="0"/>
                <a:cs typeface="Arial" panose="020B0604020202020204" pitchFamily="34" charset="0"/>
              </a:rPr>
              <a:t>M</a:t>
            </a:r>
            <a:r>
              <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odel’ - positive beliefs CCOs have will be worn down through prison events</a:t>
            </a:r>
            <a:r>
              <a:rPr lang="en-AU"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(Halsey &amp; Deegan, 2017)</a:t>
            </a:r>
          </a:p>
          <a:p>
            <a:pPr marL="0" indent="0">
              <a:spcBef>
                <a:spcPts val="0"/>
              </a:spcBef>
              <a:buNone/>
            </a:pPr>
            <a:r>
              <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indent="0">
              <a:spcBef>
                <a:spcPts val="0"/>
              </a:spcBef>
              <a:buNone/>
            </a:pPr>
            <a:endParaRPr lang="en-AU" sz="2000" dirty="0">
              <a:solidFill>
                <a:schemeClr val="tx1"/>
              </a:solidFill>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‘Just World Theory’ - individuals </a:t>
            </a:r>
            <a:r>
              <a:rPr lang="en-AU" sz="2000" dirty="0">
                <a:solidFill>
                  <a:schemeClr val="tx1"/>
                </a:solidFill>
                <a:latin typeface="Arial" panose="020B0604020202020204" pitchFamily="34" charset="0"/>
                <a:ea typeface="Calibri" panose="020F0502020204030204" pitchFamily="34" charset="0"/>
                <a:cs typeface="Arial" panose="020B0604020202020204" pitchFamily="34" charset="0"/>
              </a:rPr>
              <a:t>believe</a:t>
            </a:r>
            <a:r>
              <a:rPr lang="en-AU"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AU"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‘people get what they deserve’ </a:t>
            </a:r>
            <a:r>
              <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(van </a:t>
            </a:r>
            <a:r>
              <a:rPr lang="en-AU"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Prooijen</a:t>
            </a:r>
            <a:r>
              <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&amp; van den Bos, 2009) </a:t>
            </a:r>
          </a:p>
          <a:p>
            <a:pPr>
              <a:spcBef>
                <a:spcPts val="0"/>
              </a:spcBef>
              <a:buFont typeface="Arial" panose="020B0604020202020204" pitchFamily="34" charset="0"/>
              <a:buChar char="•"/>
            </a:pPr>
            <a:endParaRPr lang="en-AU" sz="1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endParaRPr lang="en-AU" sz="1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endPar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AU" sz="2400" u="sng" dirty="0">
                <a:solidFill>
                  <a:schemeClr val="bg1"/>
                </a:solidFill>
                <a:uFill>
                  <a:solidFill>
                    <a:srgbClr val="D9A910"/>
                  </a:solidFill>
                </a:uFill>
                <a:latin typeface="Poppins Bold"/>
              </a:rPr>
              <a:t>Benefits of Rehabilitation training:</a:t>
            </a:r>
          </a:p>
          <a:p>
            <a:pPr marL="0" indent="0">
              <a:spcBef>
                <a:spcPts val="0"/>
              </a:spcBef>
              <a:buNone/>
            </a:pPr>
            <a:endParaRPr lang="en-AU" sz="2400" u="sng" dirty="0">
              <a:solidFill>
                <a:schemeClr val="bg1"/>
              </a:solidFill>
              <a:uFill>
                <a:solidFill>
                  <a:srgbClr val="D9A910"/>
                </a:solidFill>
              </a:uFill>
              <a:latin typeface="Poppins Bold"/>
            </a:endParaRPr>
          </a:p>
          <a:p>
            <a:pPr>
              <a:spcBef>
                <a:spcPts val="0"/>
              </a:spcBef>
              <a:buFont typeface="Arial" panose="020B0604020202020204" pitchFamily="34" charset="0"/>
              <a:buChar char="•"/>
            </a:pPr>
            <a:r>
              <a:rPr lang="en-AU" sz="2000" dirty="0">
                <a:solidFill>
                  <a:schemeClr val="tx1"/>
                </a:solidFill>
                <a:latin typeface="Arial" panose="020B0604020202020204" pitchFamily="34" charset="0"/>
                <a:cs typeface="Arial" panose="020B0604020202020204" pitchFamily="34" charset="0"/>
              </a:rPr>
              <a:t>CCOs improve their officer–prisoner relationships and increase their ability to change prisoner behaviour </a:t>
            </a:r>
            <a:r>
              <a:rPr lang="en-AU" sz="1400" dirty="0">
                <a:solidFill>
                  <a:schemeClr val="tx1"/>
                </a:solidFill>
                <a:latin typeface="Arial" panose="020B0604020202020204" pitchFamily="34" charset="0"/>
                <a:cs typeface="Arial" panose="020B0604020202020204" pitchFamily="34" charset="0"/>
              </a:rPr>
              <a:t>(Antonio et al., 2009; Canada et al., 2020; DeHart &amp; </a:t>
            </a:r>
            <a:r>
              <a:rPr lang="en-AU" sz="1400" dirty="0" err="1">
                <a:solidFill>
                  <a:schemeClr val="tx1"/>
                </a:solidFill>
                <a:latin typeface="Arial" panose="020B0604020202020204" pitchFamily="34" charset="0"/>
                <a:cs typeface="Arial" panose="020B0604020202020204" pitchFamily="34" charset="0"/>
              </a:rPr>
              <a:t>Lachini</a:t>
            </a:r>
            <a:r>
              <a:rPr lang="en-AU" sz="1400" dirty="0">
                <a:solidFill>
                  <a:schemeClr val="tx1"/>
                </a:solidFill>
                <a:latin typeface="Arial" panose="020B0604020202020204" pitchFamily="34" charset="0"/>
                <a:cs typeface="Arial" panose="020B0604020202020204" pitchFamily="34" charset="0"/>
              </a:rPr>
              <a:t>, 2019)</a:t>
            </a:r>
          </a:p>
          <a:p>
            <a:pPr marL="0" indent="0">
              <a:spcBef>
                <a:spcPts val="0"/>
              </a:spcBef>
              <a:buNone/>
            </a:pPr>
            <a:endParaRPr lang="en-AU" sz="2400" u="sng" dirty="0">
              <a:solidFill>
                <a:schemeClr val="bg1"/>
              </a:solidFill>
              <a:uFill>
                <a:solidFill>
                  <a:srgbClr val="D9A910"/>
                </a:solidFill>
              </a:uFill>
              <a:latin typeface="Poppins Bold"/>
            </a:endParaRPr>
          </a:p>
          <a:p>
            <a:pPr marL="0" indent="0">
              <a:spcBef>
                <a:spcPts val="0"/>
              </a:spcBef>
              <a:buNone/>
            </a:pPr>
            <a:endParaRPr lang="en-AU"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72316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DC34-EC7A-62B2-895B-006614950C9A}"/>
              </a:ext>
            </a:extLst>
          </p:cNvPr>
          <p:cNvSpPr>
            <a:spLocks noGrp="1"/>
          </p:cNvSpPr>
          <p:nvPr>
            <p:ph type="title"/>
          </p:nvPr>
        </p:nvSpPr>
        <p:spPr>
          <a:xfrm>
            <a:off x="0" y="609600"/>
            <a:ext cx="12192000" cy="686937"/>
          </a:xfrm>
        </p:spPr>
        <p:txBody>
          <a:bodyPr>
            <a:noAutofit/>
          </a:bodyPr>
          <a:lstStyle/>
          <a:p>
            <a:pPr algn="ctr"/>
            <a:r>
              <a:rPr lang="en-US" sz="4000" dirty="0">
                <a:solidFill>
                  <a:srgbClr val="FBBF09"/>
                </a:solidFill>
                <a:latin typeface="Hammersmith One"/>
                <a:ea typeface="+mn-ea"/>
                <a:cs typeface="+mn-cs"/>
              </a:rPr>
              <a:t>Research Questions</a:t>
            </a:r>
            <a:endParaRPr lang="en-AU" sz="4000" dirty="0">
              <a:solidFill>
                <a:srgbClr val="FBBF09"/>
              </a:solidFill>
              <a:latin typeface="Hammersmith One"/>
              <a:ea typeface="+mn-ea"/>
              <a:cs typeface="+mn-cs"/>
            </a:endParaRPr>
          </a:p>
        </p:txBody>
      </p:sp>
      <p:sp>
        <p:nvSpPr>
          <p:cNvPr id="3" name="Content Placeholder 2">
            <a:extLst>
              <a:ext uri="{FF2B5EF4-FFF2-40B4-BE49-F238E27FC236}">
                <a16:creationId xmlns:a16="http://schemas.microsoft.com/office/drawing/2014/main" id="{6A1E1607-6767-8CA1-CB15-7D031D970C4E}"/>
              </a:ext>
            </a:extLst>
          </p:cNvPr>
          <p:cNvSpPr>
            <a:spLocks noGrp="1"/>
          </p:cNvSpPr>
          <p:nvPr>
            <p:ph idx="1"/>
          </p:nvPr>
        </p:nvSpPr>
        <p:spPr>
          <a:xfrm>
            <a:off x="677333" y="1419367"/>
            <a:ext cx="11059742" cy="5145206"/>
          </a:xfrm>
        </p:spPr>
        <p:txBody>
          <a:bodyPr>
            <a:normAutofit/>
          </a:bodyPr>
          <a:lstStyle/>
          <a:p>
            <a:pPr marL="342900" lvl="0" indent="-342900">
              <a:buFont typeface="Symbol" panose="05050102010706020507" pitchFamily="18" charset="2"/>
              <a:buChar char=""/>
            </a:pPr>
            <a:r>
              <a:rPr lang="en-AU"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were the rehabilitation perspectives of CCOs upon appointment?</a:t>
            </a:r>
          </a:p>
          <a:p>
            <a:pPr marL="0" lvl="0" indent="0">
              <a:buNone/>
            </a:pPr>
            <a:endPar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AU"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are the perspectives of CCOs held presently?</a:t>
            </a:r>
          </a:p>
          <a:p>
            <a:pPr marL="342900" lvl="0" indent="-342900">
              <a:buFont typeface="Symbol" panose="05050102010706020507" pitchFamily="18" charset="2"/>
              <a:buChar char=""/>
            </a:pPr>
            <a:endPar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AU"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has influenced any changes of CCOs’ perspectives?</a:t>
            </a:r>
          </a:p>
          <a:p>
            <a:pPr marL="0" lvl="0" indent="0">
              <a:buNone/>
            </a:pPr>
            <a:endParaRPr lang="en-AU"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Font typeface="Symbol" panose="05050102010706020507" pitchFamily="18" charset="2"/>
              <a:buChar char=""/>
            </a:pPr>
            <a:r>
              <a:rPr lang="en-AU"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can these perspectives be used to inform correctional training program design?</a:t>
            </a:r>
            <a:endParaRPr lang="en-AU" dirty="0"/>
          </a:p>
          <a:p>
            <a:pPr marL="0" indent="0" algn="ctr">
              <a:buNone/>
            </a:pPr>
            <a:r>
              <a:rPr lang="en-AU" sz="2400" dirty="0">
                <a:solidFill>
                  <a:schemeClr val="accent1">
                    <a:lumMod val="60000"/>
                    <a:lumOff val="40000"/>
                  </a:schemeClr>
                </a:solidFill>
              </a:rPr>
              <a:t>As Community Corrections Officers, reflect on your perspectives?</a:t>
            </a:r>
          </a:p>
        </p:txBody>
      </p:sp>
    </p:spTree>
    <p:extLst>
      <p:ext uri="{BB962C8B-B14F-4D97-AF65-F5344CB8AC3E}">
        <p14:creationId xmlns:p14="http://schemas.microsoft.com/office/powerpoint/2010/main" val="34904598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cet">
  <a:themeElements>
    <a:clrScheme name="Custom 2">
      <a:dk1>
        <a:srgbClr val="FFFFFF"/>
      </a:dk1>
      <a:lt1>
        <a:sysClr val="window" lastClr="FFFFFF"/>
      </a:lt1>
      <a:dk2>
        <a:srgbClr val="FFC000"/>
      </a:dk2>
      <a:lt2>
        <a:srgbClr val="EBEBEB"/>
      </a:lt2>
      <a:accent1>
        <a:srgbClr val="FFC000"/>
      </a:accent1>
      <a:accent2>
        <a:srgbClr val="FFC000"/>
      </a:accent2>
      <a:accent3>
        <a:srgbClr val="E6B91E"/>
      </a:accent3>
      <a:accent4>
        <a:srgbClr val="E76618"/>
      </a:accent4>
      <a:accent5>
        <a:srgbClr val="C42F1A"/>
      </a:accent5>
      <a:accent6>
        <a:srgbClr val="918655"/>
      </a:accent6>
      <a:hlink>
        <a:srgbClr val="99CA3C"/>
      </a:hlink>
      <a:folHlink>
        <a:srgbClr val="B9D181"/>
      </a:folHlink>
    </a:clrScheme>
    <a:fontScheme name="Custom 1">
      <a:majorFont>
        <a:latin typeface="Poppins Bold"/>
        <a:ea typeface=""/>
        <a:cs typeface=""/>
      </a:majorFont>
      <a:minorFont>
        <a:latin typeface="Poppins"/>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20056</TotalTime>
  <Words>2073</Words>
  <Application>Microsoft Office PowerPoint</Application>
  <PresentationFormat>Widescreen</PresentationFormat>
  <Paragraphs>276</Paragraphs>
  <Slides>27</Slides>
  <Notes>23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Baskerville Old Face</vt:lpstr>
      <vt:lpstr>Calibri</vt:lpstr>
      <vt:lpstr>Hammersmith One</vt:lpstr>
      <vt:lpstr>Poppins</vt:lpstr>
      <vt:lpstr>Poppins Bold</vt:lpstr>
      <vt:lpstr>Poppins Light</vt:lpstr>
      <vt:lpstr>Symbol</vt:lpstr>
      <vt:lpstr>Times New Roman</vt:lpstr>
      <vt:lpstr>Wingdings 3</vt:lpstr>
      <vt:lpstr>Facet</vt:lpstr>
      <vt:lpstr>PowerPoint Presentation</vt:lpstr>
      <vt:lpstr>PowerPoint Presentation</vt:lpstr>
      <vt:lpstr>My Perceptions &amp; Lived Experience</vt:lpstr>
      <vt:lpstr>Literature Review</vt:lpstr>
      <vt:lpstr>Literature Review </vt:lpstr>
      <vt:lpstr>Literature Review </vt:lpstr>
      <vt:lpstr>Literature Review </vt:lpstr>
      <vt:lpstr>Literature Review </vt:lpstr>
      <vt:lpstr>Research Questions</vt:lpstr>
      <vt:lpstr>Research Design </vt:lpstr>
      <vt:lpstr>PowerPoint Presentation</vt:lpstr>
      <vt:lpstr>Findings  Purpose of Rehabilitation</vt:lpstr>
      <vt:lpstr>Findings  Purpose of Rehabilitation</vt:lpstr>
      <vt:lpstr>Findings  Purpose of Rehabilitation</vt:lpstr>
      <vt:lpstr>Findings  Purpose of Rehabilitation</vt:lpstr>
      <vt:lpstr>Findings  Critical Incidents</vt:lpstr>
      <vt:lpstr>Findings  CCO Training</vt:lpstr>
      <vt:lpstr>Research Question 1: Key Points  Perspectives on Rehabilitation upon Appointment</vt:lpstr>
      <vt:lpstr>Research Question 2: Key Points  Perspectives after experience</vt:lpstr>
      <vt:lpstr>Research Question 3: Key Points  Influences on changing  perspectives  </vt:lpstr>
      <vt:lpstr>Research Question 3: Key Points  Influences on changing perspectives  </vt:lpstr>
      <vt:lpstr>Research Question 4: Key Points   Perspectives informing CCO Training    </vt:lpstr>
      <vt:lpstr>Recommendations </vt:lpstr>
      <vt:lpstr>Recommendations</vt:lpstr>
      <vt:lpstr>Recommendations</vt:lpstr>
      <vt:lpstr>Recommendations</vt:lpstr>
      <vt:lpstr>Considerations for Community Corrections Teams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Chris French</dc:creator>
  <cp:lastModifiedBy>Daniel Lang</cp:lastModifiedBy>
  <cp:revision>406</cp:revision>
  <dcterms:created xsi:type="dcterms:W3CDTF">2021-08-18T08:55:11Z</dcterms:created>
  <dcterms:modified xsi:type="dcterms:W3CDTF">2023-10-15T21:51:04Z</dcterms:modified>
</cp:coreProperties>
</file>