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292" r:id="rId2"/>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5" r:id="rId21"/>
    <p:sldId id="275" r:id="rId22"/>
    <p:sldId id="276" r:id="rId23"/>
    <p:sldId id="284" r:id="rId24"/>
    <p:sldId id="279" r:id="rId25"/>
    <p:sldId id="286" r:id="rId26"/>
    <p:sldId id="287" r:id="rId27"/>
    <p:sldId id="281" r:id="rId28"/>
    <p:sldId id="283" r:id="rId29"/>
    <p:sldId id="294" r:id="rId30"/>
    <p:sldId id="295" r:id="rId31"/>
    <p:sldId id="280" r:id="rId32"/>
    <p:sldId id="277" r:id="rId33"/>
    <p:sldId id="291" r:id="rId34"/>
    <p:sldId id="278" r:id="rId35"/>
    <p:sldId id="288" r:id="rId36"/>
    <p:sldId id="293"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xMLnOtF+c12EbzNEn+Yv/odAW6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91"/>
    <p:restoredTop sz="94654"/>
  </p:normalViewPr>
  <p:slideViewPr>
    <p:cSldViewPr snapToGrid="0">
      <p:cViewPr varScale="1">
        <p:scale>
          <a:sx n="104" d="100"/>
          <a:sy n="104" d="100"/>
        </p:scale>
        <p:origin x="5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spcBef>
                <a:spcPts val="0"/>
              </a:spcBef>
              <a:spcAft>
                <a:spcPts val="0"/>
              </a:spcAft>
            </a:pPr>
            <a:r>
              <a:rPr lang="en-AU" sz="1800" b="1" i="0" u="none" strike="noStrike" dirty="0">
                <a:solidFill>
                  <a:srgbClr val="000000"/>
                </a:solidFill>
                <a:effectLst/>
                <a:latin typeface="Calibri" panose="020F0502020204030204" pitchFamily="34" charset="0"/>
              </a:rPr>
              <a:t>Andre</a:t>
            </a:r>
            <a:endParaRPr lang="en-AU" b="0" dirty="0">
              <a:effectLst/>
            </a:endParaRPr>
          </a:p>
          <a:p>
            <a:pPr rtl="0">
              <a:spcBef>
                <a:spcPts val="0"/>
              </a:spcBef>
              <a:spcAft>
                <a:spcPts val="0"/>
              </a:spcAft>
            </a:pPr>
            <a:r>
              <a:rPr lang="en-AU" sz="1800" b="0" i="0" u="none" strike="noStrike" dirty="0">
                <a:solidFill>
                  <a:srgbClr val="000000"/>
                </a:solidFill>
                <a:effectLst/>
                <a:latin typeface="Calibri" panose="020F0502020204030204" pitchFamily="34" charset="0"/>
              </a:rPr>
              <a:t>‘Freedom has just been 100% life changing for me. It really, really has worked for me. You just have to put in the time, put in the effort. I would be back using, definitely. I would be back living the life I was. Coming here in myself, it gives me a reason to be here. I am learning to deal with more people, my anxiety level is not so high, it's slowly coming down. I plan everything else around Freedom. I feel like I’m a whole new person, a new leaf, started a new chapter in the book. I would recommend this program to anybody who wants to escape the same life that I had.’  </a:t>
            </a:r>
          </a:p>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 would of felt lost not having a workshop and something to do. I would of more than likely be back in jail by now.</a:t>
            </a:r>
            <a:endParaRPr lang="en-AU" b="0" dirty="0">
              <a:effectLst/>
            </a:endParaRPr>
          </a:p>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 would be back using definitely. I would be back living the life I was. Coming here gives me a reason to be here. I would recommend this program to anybody who wants to escape the same life I had, to get involved in programs like this. Its been life changing. It really, really has worked for me. I need this not to go and use again and fall back into the rut I was in before.</a:t>
            </a:r>
            <a:endParaRPr lang="en-AU" b="0" dirty="0">
              <a:effectLst/>
            </a:endParaRPr>
          </a:p>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It definitely helps improve our lives. It works. It has given me so much opportunity.</a:t>
            </a:r>
            <a:endParaRPr lang="en-AU" b="0" dirty="0">
              <a:effectLst/>
            </a:endParaRPr>
          </a:p>
          <a:p>
            <a:br>
              <a:rPr lang="en-AU" dirty="0"/>
            </a:br>
            <a:endParaRPr lang="en-AU" b="0" dirty="0">
              <a:effectLst/>
            </a:endParaRPr>
          </a:p>
          <a:p>
            <a:br>
              <a:rPr lang="en-AU" b="0" dirty="0">
                <a:effectLst/>
              </a:rPr>
            </a:br>
            <a:endParaRPr dirty="0"/>
          </a:p>
        </p:txBody>
      </p:sp>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Due to other matters, this participant was sentenced to 12 months in jail. He related that if he hadn’t been to Freedom Arts and learned that he could make art, he would have been suicidal at the thought of being inside. </a:t>
            </a:r>
            <a:endParaRPr dirty="0"/>
          </a:p>
        </p:txBody>
      </p:sp>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4300" indent="0">
              <a:buNone/>
            </a:pPr>
            <a:r>
              <a:rPr lang="en-AU" sz="1200" i="1" dirty="0">
                <a:effectLst/>
                <a:latin typeface="Helvetica" pitchFamily="2" charset="0"/>
              </a:rPr>
              <a:t>Being here, painting and working with Caroline has made my stress level go from there to</a:t>
            </a:r>
            <a:endParaRPr lang="en-AU" sz="1200" dirty="0">
              <a:effectLst/>
              <a:latin typeface="Helvetica" pitchFamily="2" charset="0"/>
            </a:endParaRPr>
          </a:p>
          <a:p>
            <a:pPr marL="114300" indent="0">
              <a:buNone/>
            </a:pPr>
            <a:r>
              <a:rPr lang="en-AU" sz="1200" i="1" dirty="0">
                <a:effectLst/>
                <a:latin typeface="Helvetica" pitchFamily="2" charset="0"/>
              </a:rPr>
              <a:t>there. I know it’s a place that don’t judge you. It removes you from the life outside that I did</a:t>
            </a:r>
            <a:endParaRPr lang="en-AU" sz="1200" dirty="0">
              <a:effectLst/>
              <a:latin typeface="Helvetica" pitchFamily="2" charset="0"/>
            </a:endParaRPr>
          </a:p>
          <a:p>
            <a:pPr marL="114300" indent="0">
              <a:buNone/>
            </a:pPr>
            <a:r>
              <a:rPr lang="en-AU" sz="1200" i="1" dirty="0">
                <a:effectLst/>
                <a:latin typeface="Helvetica" pitchFamily="2" charset="0"/>
              </a:rPr>
              <a:t>know and puts you in a whole other world which is what I need at the moment. Some days I</a:t>
            </a:r>
            <a:endParaRPr lang="en-AU" sz="1200" dirty="0">
              <a:effectLst/>
              <a:latin typeface="Helvetica" pitchFamily="2" charset="0"/>
            </a:endParaRPr>
          </a:p>
          <a:p>
            <a:pPr marL="114300" indent="0">
              <a:buNone/>
            </a:pPr>
            <a:r>
              <a:rPr lang="en-AU" sz="1200" i="1" dirty="0">
                <a:effectLst/>
                <a:latin typeface="Helvetica" pitchFamily="2" charset="0"/>
              </a:rPr>
              <a:t>get bad anxiety and bad stress and I just get on the phone or talk to Caroline about it. No</a:t>
            </a:r>
            <a:endParaRPr lang="en-AU" sz="1200" dirty="0">
              <a:effectLst/>
              <a:latin typeface="Helvetica" pitchFamily="2" charset="0"/>
            </a:endParaRPr>
          </a:p>
          <a:p>
            <a:pPr marL="114300" indent="0">
              <a:buNone/>
            </a:pPr>
            <a:r>
              <a:rPr lang="en-AU" sz="1200" i="1" dirty="0">
                <a:effectLst/>
                <a:latin typeface="Helvetica" pitchFamily="2" charset="0"/>
              </a:rPr>
              <a:t>medication, no nothing. The anxiety is slowly coming down. I can slowly interact with more</a:t>
            </a:r>
            <a:endParaRPr lang="en-AU" sz="1200" dirty="0">
              <a:effectLst/>
              <a:latin typeface="Helvetica" pitchFamily="2" charset="0"/>
            </a:endParaRPr>
          </a:p>
          <a:p>
            <a:pPr marL="114300" indent="0">
              <a:buNone/>
            </a:pPr>
            <a:r>
              <a:rPr lang="en-AU" sz="1200" i="1" dirty="0">
                <a:effectLst/>
                <a:latin typeface="Helvetica" pitchFamily="2" charset="0"/>
              </a:rPr>
              <a:t>people and stuff like that. I am a lot more confident.</a:t>
            </a:r>
            <a:endParaRPr lang="en-AU" sz="1200" dirty="0">
              <a:effectLst/>
              <a:latin typeface="Helvetica" pitchFamily="2" charset="0"/>
            </a:endParaRPr>
          </a:p>
          <a:p>
            <a:pPr marL="114300" indent="0">
              <a:buNone/>
            </a:pPr>
            <a:r>
              <a:rPr lang="en-AU" sz="1200" i="1" dirty="0">
                <a:effectLst/>
                <a:latin typeface="Helvetica" pitchFamily="2" charset="0"/>
              </a:rPr>
              <a:t>I know there is a support network that understands.</a:t>
            </a:r>
            <a:endParaRPr lang="en-AU" sz="1200" dirty="0">
              <a:effectLst/>
              <a:latin typeface="Helvetica" pitchFamily="2" charset="0"/>
            </a:endParaRPr>
          </a:p>
          <a:p>
            <a:pPr marL="114300" indent="0">
              <a:buNone/>
            </a:pPr>
            <a:r>
              <a:rPr lang="en-AU" sz="1200" i="1" dirty="0">
                <a:effectLst/>
                <a:latin typeface="Helvetica" pitchFamily="2" charset="0"/>
              </a:rPr>
              <a:t>It reduced my stress. Before this all I could do is be at home depressed. I had nothing to do</a:t>
            </a:r>
            <a:endParaRPr lang="en-AU" sz="1200" dirty="0">
              <a:effectLst/>
              <a:latin typeface="Helvetica" pitchFamily="2" charset="0"/>
            </a:endParaRPr>
          </a:p>
          <a:p>
            <a:pPr marL="114300" indent="0">
              <a:buNone/>
            </a:pPr>
            <a:r>
              <a:rPr lang="en-AU" sz="1200" i="1" dirty="0">
                <a:effectLst/>
                <a:latin typeface="Helvetica" pitchFamily="2" charset="0"/>
              </a:rPr>
              <a:t>but think about what’s happening back home. But coming here gave me something else to</a:t>
            </a:r>
            <a:endParaRPr lang="en-AU" sz="1200" dirty="0">
              <a:effectLst/>
              <a:latin typeface="Helvetica" pitchFamily="2" charset="0"/>
            </a:endParaRPr>
          </a:p>
          <a:p>
            <a:pPr marL="114300" indent="0">
              <a:buNone/>
            </a:pPr>
            <a:r>
              <a:rPr lang="en-AU" sz="1200" i="1" dirty="0">
                <a:effectLst/>
                <a:latin typeface="Helvetica" pitchFamily="2" charset="0"/>
              </a:rPr>
              <a:t>think about.</a:t>
            </a:r>
          </a:p>
          <a:p>
            <a:pPr marL="0" lvl="0" indent="0" algn="l" rtl="0">
              <a:lnSpc>
                <a:spcPct val="100000"/>
              </a:lnSpc>
              <a:spcBef>
                <a:spcPts val="0"/>
              </a:spcBef>
              <a:spcAft>
                <a:spcPts val="0"/>
              </a:spcAft>
              <a:buSzPts val="1400"/>
              <a:buNone/>
            </a:pPr>
            <a:endParaRPr dirty="0"/>
          </a:p>
        </p:txBody>
      </p:sp>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Working with residents at Bethlehem House to engage them and encourage referral to Freedom Arts. </a:t>
            </a:r>
            <a:endParaRPr dirty="0"/>
          </a:p>
        </p:txBody>
      </p:sp>
      <p:sp>
        <p:nvSpPr>
          <p:cNvPr id="207" name="Google Shape;20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160e19af1e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1160e19af1e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dirty="0"/>
              <a:t>We applied for a Signal Box project which ignited great excitement for the participants to be part of a project that everyone could see, and positive interaction with passers by. </a:t>
            </a:r>
            <a:endParaRPr dirty="0"/>
          </a:p>
        </p:txBody>
      </p:sp>
      <p:sp>
        <p:nvSpPr>
          <p:cNvPr id="216" name="Google Shape;216;g1160e19af1e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fdc0d12bd0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fdc0d12bd0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fdc0d12bd0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c6d58ed0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1c6d58ed0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 was a bit nervous to start with because I’m a sort of hermit person. I stay at home and don’t socialize. But since I’ve been coming here it’s opened up a whole new world for me, it’s been amazing. It gave you a sense of welcome and warmth, a feeling that you could be in a place where you were comfortable.</a:t>
            </a:r>
            <a:endParaRPr lang="en-AU" b="0" dirty="0">
              <a:effectLst/>
            </a:endParaRPr>
          </a:p>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 had low expectations but was quickly and pleasantly surprised. It gives me a distraction to lengthen my episodes of drinking. If I wasn’t here I would be drinking.</a:t>
            </a:r>
            <a:endParaRPr lang="en-AU" sz="2800" b="0" dirty="0">
              <a:effectLst/>
            </a:endParaRPr>
          </a:p>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 had already recovered but it has helped maintain my sobriety. </a:t>
            </a:r>
            <a:endParaRPr lang="en-AU" sz="2800" b="0" dirty="0">
              <a:effectLst/>
            </a:endParaRPr>
          </a:p>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 was an addict. Cold turkey is the end of that story. I don’t want to go back to that life style. Being here, because a lot of them are in the same boat as me. That has been amazing too. It gives me a reason to be somewhere, to feel wanted because I have no family or friends. Being here really helps and you can talk about all different things.</a:t>
            </a:r>
            <a:endParaRPr lang="en-AU" sz="2800" b="0" dirty="0">
              <a:effectLst/>
            </a:endParaRPr>
          </a:p>
          <a:p>
            <a:br>
              <a:rPr lang="en-AU" sz="2800" dirty="0"/>
            </a:br>
            <a:endParaRPr lang="en-AU" b="0" dirty="0">
              <a:effectLst/>
            </a:endParaRPr>
          </a:p>
          <a:p>
            <a:br>
              <a:rPr lang="en-AU" dirty="0"/>
            </a:br>
            <a:endParaRPr dirty="0"/>
          </a:p>
        </p:txBody>
      </p:sp>
      <p:sp>
        <p:nvSpPr>
          <p:cNvPr id="240" name="Google Shape;240;g11c6d58ed0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fdc0d12bd0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fdc0d12bd0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Working with positive male role models who have had  no connection to the justice system had a very positive impact on the participants. Some of the soft skills that were passed on were patience, resilience and learning to control outbursts of anger when something went wrong. </a:t>
            </a:r>
            <a:endParaRPr dirty="0"/>
          </a:p>
        </p:txBody>
      </p:sp>
      <p:sp>
        <p:nvSpPr>
          <p:cNvPr id="250" name="Google Shape;250;gfdc0d12bd0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Installing the Wings at Kickstart Arts, St Johns Park. This was a great moment. One of the guys said he realized that he’d been smiling all morning, something that he had not done for a long time.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430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60e19af1e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1160e19af1e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3" name="Google Shape;93;g1160e19af1e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dc0d12bd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fdc0d12bd0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This was a client who had never made any art ever. He was very proud of his garage plaques. </a:t>
            </a:r>
            <a:endParaRPr dirty="0"/>
          </a:p>
        </p:txBody>
      </p:sp>
      <p:sp>
        <p:nvSpPr>
          <p:cNvPr id="260" name="Google Shape;260;gfdc0d12bd0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fdc0d12bd0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fdc0d12bd0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dirty="0"/>
              <a:t>A local artist came in to do some stencilling with the participants. I am very choosy about who works with the clients. It takes a particular personality to work with this cohort. As she worked with children </a:t>
            </a:r>
            <a:r>
              <a:rPr lang="en-AU" dirty="0" err="1"/>
              <a:t>alot</a:t>
            </a:r>
            <a:r>
              <a:rPr lang="en-AU" dirty="0"/>
              <a:t>, sadly she was too patronising and ruffled the feathers of our group, but we learned some new skills and moved on to do our own version of stencilling. </a:t>
            </a:r>
            <a:endParaRPr dirty="0"/>
          </a:p>
        </p:txBody>
      </p:sp>
      <p:sp>
        <p:nvSpPr>
          <p:cNvPr id="268" name="Google Shape;268;gfdc0d12bd0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AU" sz="1200" b="1" i="0" u="none" strike="noStrike" dirty="0">
                <a:solidFill>
                  <a:srgbClr val="000000"/>
                </a:solidFill>
                <a:effectLst/>
                <a:latin typeface="Calibri" panose="020F0502020204030204" pitchFamily="34" charset="0"/>
              </a:rPr>
              <a:t>Tim</a:t>
            </a:r>
            <a:endParaRPr lang="en-AU" b="0" dirty="0">
              <a:effectLst/>
            </a:endParaRPr>
          </a:p>
          <a:p>
            <a:pPr rtl="0">
              <a:spcBef>
                <a:spcPts val="0"/>
              </a:spcBef>
              <a:spcAft>
                <a:spcPts val="0"/>
              </a:spcAft>
            </a:pPr>
            <a:r>
              <a:rPr lang="en-AU" sz="1200" b="0" i="0" u="none" strike="noStrike" dirty="0">
                <a:solidFill>
                  <a:srgbClr val="000000"/>
                </a:solidFill>
                <a:effectLst/>
                <a:latin typeface="Calibri" panose="020F0502020204030204" pitchFamily="34" charset="0"/>
              </a:rPr>
              <a:t>Tim's painting of Bruny Island he also got into some papier </a:t>
            </a:r>
            <a:r>
              <a:rPr lang="en-AU" sz="1200" b="0" i="0" u="none" strike="noStrike" dirty="0" err="1">
                <a:solidFill>
                  <a:srgbClr val="000000"/>
                </a:solidFill>
                <a:effectLst/>
                <a:latin typeface="Calibri" panose="020F0502020204030204" pitchFamily="34" charset="0"/>
              </a:rPr>
              <a:t>mache</a:t>
            </a:r>
            <a:r>
              <a:rPr lang="en-AU" sz="1200" b="0" i="0" u="none" strike="noStrike" dirty="0">
                <a:solidFill>
                  <a:srgbClr val="000000"/>
                </a:solidFill>
                <a:effectLst/>
                <a:latin typeface="Calibri" panose="020F0502020204030204" pitchFamily="34" charset="0"/>
              </a:rPr>
              <a:t>, he made a massive planet Mars that he gifted to his son. Tim found Freedom Arts to be a great help to him, it was something that he looked forward to every week. He often talked about how much it supported his emotional wellbeing and gives his life stability. ‘It’s a big plus for my mental health, they are the only days I feel content with myself. Without it I think I would be ‘off the rails’. It has really helped big time with my depression and anxiety. </a:t>
            </a:r>
            <a:endParaRPr lang="en-AU" b="0"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899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AU" sz="1800" b="1" i="0" u="none" strike="noStrike" dirty="0">
                <a:solidFill>
                  <a:srgbClr val="000000"/>
                </a:solidFill>
                <a:effectLst/>
                <a:latin typeface="Calibri" panose="020F0502020204030204" pitchFamily="34" charset="0"/>
              </a:rPr>
              <a:t>Nigel G</a:t>
            </a:r>
            <a:endParaRPr lang="en-AU" b="0" dirty="0">
              <a:effectLst/>
            </a:endParaRPr>
          </a:p>
          <a:p>
            <a:pPr rtl="0">
              <a:spcBef>
                <a:spcPts val="0"/>
              </a:spcBef>
              <a:spcAft>
                <a:spcPts val="0"/>
              </a:spcAft>
            </a:pPr>
            <a:r>
              <a:rPr lang="en-AU" sz="1800" b="0" i="0" u="none" strike="noStrike" dirty="0">
                <a:solidFill>
                  <a:srgbClr val="000000"/>
                </a:solidFill>
                <a:effectLst/>
                <a:latin typeface="Calibri" panose="020F0502020204030204" pitchFamily="34" charset="0"/>
              </a:rPr>
              <a:t>‘Before I went to jail, I used to carve wood, and was hoping I could do that in jail. That was not possible so I had to make use of what I could find. Toilet rolls, old request forms and cardboard boxes was all I could use. Freedom Arts has given me a focus, and something to do. Having somewhere to go and something to do is good for my mental health and wellbeing. If it wasn’t for Freedom Arts the boredom and lack of focus would probably have led me back to jail.’</a:t>
            </a:r>
          </a:p>
          <a:p>
            <a:pPr rtl="0">
              <a:spcBef>
                <a:spcPts val="0"/>
              </a:spcBef>
              <a:spcAft>
                <a:spcPts val="0"/>
              </a:spcAft>
            </a:pPr>
            <a:endParaRPr lang="en-AU" sz="1800" b="0" i="0" u="none" strike="noStrike" dirty="0">
              <a:solidFill>
                <a:srgbClr val="000000"/>
              </a:solidFill>
              <a:effectLst/>
              <a:latin typeface="Calibri" panose="020F0502020204030204" pitchFamily="34" charset="0"/>
            </a:endParaRPr>
          </a:p>
          <a:p>
            <a:pPr rtl="0">
              <a:spcBef>
                <a:spcPts val="0"/>
              </a:spcBef>
              <a:spcAft>
                <a:spcPts val="0"/>
              </a:spcAft>
            </a:pPr>
            <a:r>
              <a:rPr lang="en-AU" sz="1800" b="0" i="0" u="none" strike="noStrike" dirty="0">
                <a:solidFill>
                  <a:srgbClr val="000000"/>
                </a:solidFill>
                <a:effectLst/>
                <a:latin typeface="Calibri" panose="020F0502020204030204" pitchFamily="34" charset="0"/>
              </a:rPr>
              <a:t>This piece won the Premier's Award at AWC</a:t>
            </a:r>
            <a:endParaRPr lang="en-AU" b="0" dirty="0">
              <a:effectLst/>
            </a:endParaRPr>
          </a:p>
          <a:p>
            <a:br>
              <a:rPr lang="en-AU" b="0" dirty="0">
                <a:effectLst/>
              </a:rPr>
            </a:br>
            <a:br>
              <a:rPr lang="en-AU" b="0" dirty="0">
                <a:effectLst/>
              </a:rPr>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1542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099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works are a progression from the plaques, working with professional artist Nick </a:t>
            </a:r>
          </a:p>
          <a:p>
            <a:r>
              <a:rPr lang="en-US" dirty="0"/>
              <a:t>Working with positive male role models assisted participants to engage in non violence or drug related conversations and problem solving skills.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971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Connections play an important role in building bridges between services and a flow on effect for clients. The Freedom Art room became a great place to meet with support workers and clients together and a chance for workers to see their clients in a creative and positive light.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9541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60e19af1e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1160e19af1e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indent="0">
              <a:buNone/>
            </a:pPr>
            <a:r>
              <a:rPr lang="en-AU" sz="1200" i="1" dirty="0">
                <a:effectLst/>
                <a:latin typeface="+mj-lt"/>
              </a:rPr>
              <a:t>Providing occupation and a safe and welcoming environment had improved anxiety levels and</a:t>
            </a:r>
            <a:endParaRPr lang="en-AU" sz="1200" dirty="0">
              <a:effectLst/>
              <a:latin typeface="+mj-lt"/>
            </a:endParaRPr>
          </a:p>
          <a:p>
            <a:pPr marL="114300" indent="0">
              <a:buNone/>
            </a:pPr>
            <a:r>
              <a:rPr lang="en-AU" sz="1200" i="1" dirty="0">
                <a:effectLst/>
                <a:latin typeface="+mj-lt"/>
              </a:rPr>
              <a:t>resilience:</a:t>
            </a:r>
            <a:endParaRPr lang="en-AU" sz="1200" dirty="0">
              <a:effectLst/>
              <a:latin typeface="+mj-lt"/>
            </a:endParaRPr>
          </a:p>
          <a:p>
            <a:pPr marL="114300" indent="0">
              <a:buNone/>
            </a:pPr>
            <a:r>
              <a:rPr lang="en-AU" sz="1200" i="1" dirty="0">
                <a:effectLst/>
                <a:latin typeface="+mj-lt"/>
              </a:rPr>
              <a:t>Being here, painting and working with Caroline has made my stress level go from there to</a:t>
            </a:r>
            <a:endParaRPr lang="en-AU" sz="1200" dirty="0">
              <a:effectLst/>
              <a:latin typeface="+mj-lt"/>
            </a:endParaRPr>
          </a:p>
          <a:p>
            <a:pPr marL="114300" indent="0">
              <a:buNone/>
            </a:pPr>
            <a:r>
              <a:rPr lang="en-AU" sz="1200" i="1" dirty="0">
                <a:effectLst/>
                <a:latin typeface="+mj-lt"/>
              </a:rPr>
              <a:t>there. I know it’s a place that don’t judge you. It removes you from the life outside that I did</a:t>
            </a:r>
            <a:endParaRPr lang="en-AU" sz="1200" dirty="0">
              <a:effectLst/>
              <a:latin typeface="+mj-lt"/>
            </a:endParaRPr>
          </a:p>
          <a:p>
            <a:pPr marL="114300" indent="0">
              <a:buNone/>
            </a:pPr>
            <a:r>
              <a:rPr lang="en-AU" sz="1200" i="1" dirty="0">
                <a:effectLst/>
                <a:latin typeface="+mj-lt"/>
              </a:rPr>
              <a:t>know and puts you in a whole other world which is what I need at the moment. Some days I</a:t>
            </a:r>
            <a:endParaRPr lang="en-AU" sz="1200" dirty="0">
              <a:effectLst/>
              <a:latin typeface="+mj-lt"/>
            </a:endParaRPr>
          </a:p>
          <a:p>
            <a:pPr marL="114300" indent="0">
              <a:buNone/>
            </a:pPr>
            <a:r>
              <a:rPr lang="en-AU" sz="1200" i="1" dirty="0">
                <a:effectLst/>
                <a:latin typeface="+mj-lt"/>
              </a:rPr>
              <a:t>get bad anxiety and bad stress and I just get on the phone or talk to Caroline about it. No</a:t>
            </a:r>
            <a:endParaRPr lang="en-AU" sz="1200" dirty="0">
              <a:effectLst/>
              <a:latin typeface="+mj-lt"/>
            </a:endParaRPr>
          </a:p>
          <a:p>
            <a:pPr marL="114300" indent="0">
              <a:buNone/>
            </a:pPr>
            <a:r>
              <a:rPr lang="en-AU" sz="1200" i="1" dirty="0">
                <a:effectLst/>
                <a:latin typeface="+mj-lt"/>
              </a:rPr>
              <a:t>medication, no nothing. The anxiety is slowly coming down. I can slowly interact with more</a:t>
            </a:r>
            <a:endParaRPr lang="en-AU" sz="1200" dirty="0">
              <a:effectLst/>
              <a:latin typeface="+mj-lt"/>
            </a:endParaRPr>
          </a:p>
          <a:p>
            <a:pPr marL="114300" indent="0">
              <a:buNone/>
            </a:pPr>
            <a:r>
              <a:rPr lang="en-AU" sz="1200" i="1" dirty="0">
                <a:effectLst/>
                <a:latin typeface="+mj-lt"/>
              </a:rPr>
              <a:t>people and stuff like that. I am a lot more confident.</a:t>
            </a:r>
            <a:endParaRPr lang="en-AU" sz="1200" dirty="0">
              <a:effectLst/>
              <a:latin typeface="+mj-lt"/>
            </a:endParaRPr>
          </a:p>
          <a:p>
            <a:pPr marL="114300" indent="0">
              <a:buNone/>
            </a:pPr>
            <a:r>
              <a:rPr lang="en-AU" sz="1200" i="1" dirty="0">
                <a:effectLst/>
                <a:latin typeface="+mj-lt"/>
              </a:rPr>
              <a:t>I know there is a support network that understands.</a:t>
            </a:r>
            <a:endParaRPr lang="en-AU" sz="1200" dirty="0">
              <a:effectLst/>
              <a:latin typeface="+mj-lt"/>
            </a:endParaRPr>
          </a:p>
          <a:p>
            <a:pPr marL="114300" indent="0">
              <a:buNone/>
            </a:pPr>
            <a:r>
              <a:rPr lang="en-AU" sz="1200" i="1" dirty="0">
                <a:effectLst/>
                <a:latin typeface="+mj-lt"/>
              </a:rPr>
              <a:t>It reduced my stress. Before this all I could do is be at home depressed. I had nothing to do</a:t>
            </a:r>
            <a:endParaRPr lang="en-AU" sz="1200" dirty="0">
              <a:effectLst/>
              <a:latin typeface="+mj-lt"/>
            </a:endParaRPr>
          </a:p>
          <a:p>
            <a:pPr marL="114300" indent="0">
              <a:buNone/>
            </a:pPr>
            <a:r>
              <a:rPr lang="en-AU" sz="1200" i="1" dirty="0">
                <a:effectLst/>
                <a:latin typeface="+mj-lt"/>
              </a:rPr>
              <a:t>but think about what’s happening back home. But coming here gave me something else to</a:t>
            </a:r>
            <a:endParaRPr lang="en-AU" sz="1200" dirty="0">
              <a:effectLst/>
              <a:latin typeface="+mj-lt"/>
            </a:endParaRPr>
          </a:p>
          <a:p>
            <a:pPr marL="114300" indent="0">
              <a:buNone/>
            </a:pPr>
            <a:r>
              <a:rPr lang="en-AU" sz="1200" i="1" dirty="0">
                <a:effectLst/>
                <a:latin typeface="+mj-lt"/>
              </a:rPr>
              <a:t>think about.</a:t>
            </a:r>
          </a:p>
          <a:p>
            <a:pPr marL="114300" indent="0">
              <a:buNone/>
            </a:pPr>
            <a:r>
              <a:rPr lang="en-AU" sz="1200" i="1" dirty="0">
                <a:effectLst/>
                <a:latin typeface="+mj-lt"/>
              </a:rPr>
              <a:t>Participants described increasing feelings of self-worth and communicating better with others.</a:t>
            </a:r>
            <a:endParaRPr lang="en-AU" sz="1200" dirty="0">
              <a:effectLst/>
              <a:latin typeface="+mj-lt"/>
            </a:endParaRPr>
          </a:p>
          <a:p>
            <a:pPr marL="114300" indent="0">
              <a:buNone/>
            </a:pPr>
            <a:r>
              <a:rPr lang="en-AU" sz="1200" i="1" dirty="0">
                <a:effectLst/>
                <a:latin typeface="+mj-lt"/>
              </a:rPr>
              <a:t>I think more of myself and feel more confident in the things I do and reacting with different</a:t>
            </a:r>
            <a:endParaRPr lang="en-AU" sz="1200" dirty="0">
              <a:effectLst/>
              <a:latin typeface="+mj-lt"/>
            </a:endParaRPr>
          </a:p>
          <a:p>
            <a:pPr marL="114300" indent="0">
              <a:buNone/>
            </a:pPr>
            <a:r>
              <a:rPr lang="en-AU" sz="1200" i="1" dirty="0">
                <a:effectLst/>
                <a:latin typeface="+mj-lt"/>
              </a:rPr>
              <a:t>types of people.</a:t>
            </a:r>
            <a:endParaRPr lang="en-AU" sz="1200" dirty="0">
              <a:effectLst/>
              <a:latin typeface="+mj-lt"/>
            </a:endParaRPr>
          </a:p>
          <a:p>
            <a:pPr marL="0" lvl="0" indent="0" algn="l" rtl="0">
              <a:lnSpc>
                <a:spcPct val="100000"/>
              </a:lnSpc>
              <a:spcBef>
                <a:spcPts val="0"/>
              </a:spcBef>
              <a:spcAft>
                <a:spcPts val="0"/>
              </a:spcAft>
              <a:buSzPts val="1400"/>
              <a:buNone/>
            </a:pPr>
            <a:endParaRPr dirty="0"/>
          </a:p>
        </p:txBody>
      </p:sp>
      <p:sp>
        <p:nvSpPr>
          <p:cNvPr id="278" name="Google Shape;278;g1160e19af1e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60e19af1e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1160e19af1e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1160e19af1e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60e19af1e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1160e19af1e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g1160e19af1e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rtl="0">
              <a:spcBef>
                <a:spcPts val="0"/>
              </a:spcBef>
              <a:spcAft>
                <a:spcPts val="800"/>
              </a:spcAft>
            </a:pPr>
            <a:r>
              <a:rPr lang="en-AU" sz="1800" b="0" i="0" u="none" strike="noStrike" dirty="0">
                <a:solidFill>
                  <a:srgbClr val="000000"/>
                </a:solidFill>
                <a:effectLst/>
                <a:latin typeface="Calibri" panose="020F0502020204030204" pitchFamily="34" charset="0"/>
              </a:rPr>
              <a:t>It’s even helped back home. I now know the importance of showing my daughters how much they are valued so they can have good self-esteem. It boosted my confidence. I wouldn’t have known I could paint like that beforehand, so it’s certainly done a lot for me.</a:t>
            </a:r>
            <a:endParaRPr lang="en-AU" b="0" dirty="0">
              <a:effectLst/>
            </a:endParaRPr>
          </a:p>
          <a:p>
            <a:br>
              <a:rPr lang="en-AU" dirty="0"/>
            </a:br>
            <a:endParaRPr lang="en-AU" b="0" dirty="0">
              <a:effectLst/>
            </a:endParaRPr>
          </a:p>
          <a:p>
            <a:br>
              <a:rPr lang="en-AU" dirty="0"/>
            </a:br>
            <a:endParaRPr dirty="0"/>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the first time non incarcerated offenders were offered the opportunity to participated in the Artist with Conviction art exhibition run by Risdon Prison for artworks relating to the theme ‘ Unbuilding the Walls</a:t>
            </a:r>
            <a:endParaRPr/>
          </a:p>
        </p:txBody>
      </p:sp>
      <p:sp>
        <p:nvSpPr>
          <p:cNvPr id="161" name="Google Shape;16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5183188" y="987425"/>
            <a:ext cx="6172200" cy="4873625"/>
          </a:xfrm>
          <a:prstGeom prst="rect">
            <a:avLst/>
          </a:prstGeom>
          <a:noFill/>
          <a:ln>
            <a:noFill/>
          </a:ln>
        </p:spPr>
      </p:sp>
      <p:sp>
        <p:nvSpPr>
          <p:cNvPr id="68" name="Google Shape;68;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g"/></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E57B18-246A-1873-E0E7-70B7DC8C3737}"/>
              </a:ext>
            </a:extLst>
          </p:cNvPr>
          <p:cNvPicPr>
            <a:picLocks noChangeAspect="1"/>
          </p:cNvPicPr>
          <p:nvPr/>
        </p:nvPicPr>
        <p:blipFill>
          <a:blip r:embed="rId2"/>
          <a:stretch>
            <a:fillRect/>
          </a:stretch>
        </p:blipFill>
        <p:spPr>
          <a:xfrm>
            <a:off x="2414545" y="378769"/>
            <a:ext cx="6794500" cy="5803900"/>
          </a:xfrm>
          <a:prstGeom prst="rect">
            <a:avLst/>
          </a:prstGeom>
        </p:spPr>
      </p:pic>
    </p:spTree>
    <p:extLst>
      <p:ext uri="{BB962C8B-B14F-4D97-AF65-F5344CB8AC3E}">
        <p14:creationId xmlns:p14="http://schemas.microsoft.com/office/powerpoint/2010/main" val="3503147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4400"/>
              <a:buFont typeface="Calibri"/>
              <a:buNone/>
            </a:pPr>
            <a:r>
              <a:rPr lang="en-US">
                <a:solidFill>
                  <a:schemeClr val="accent2"/>
                </a:solidFill>
              </a:rPr>
              <a:t>Collage works for Artists with Conviction Exhibition 2021</a:t>
            </a:r>
            <a:endParaRPr>
              <a:solidFill>
                <a:schemeClr val="accent2"/>
              </a:solidFill>
            </a:endParaRPr>
          </a:p>
        </p:txBody>
      </p:sp>
      <p:pic>
        <p:nvPicPr>
          <p:cNvPr id="164" name="Google Shape;164;p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4529675" y="1690700"/>
            <a:ext cx="3621600" cy="3615000"/>
          </a:xfrm>
          <a:prstGeom prst="rect">
            <a:avLst/>
          </a:prstGeom>
          <a:noFill/>
          <a:ln>
            <a:noFill/>
          </a:ln>
        </p:spPr>
      </p:pic>
      <p:pic>
        <p:nvPicPr>
          <p:cNvPr id="165" name="Google Shape;165;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391888" y="1677262"/>
            <a:ext cx="3678300" cy="3641875"/>
          </a:xfrm>
          <a:prstGeom prst="rect">
            <a:avLst/>
          </a:prstGeom>
          <a:noFill/>
          <a:ln>
            <a:noFill/>
          </a:ln>
        </p:spPr>
      </p:pic>
      <p:pic>
        <p:nvPicPr>
          <p:cNvPr id="166" name="Google Shape;166;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8409576" y="1695300"/>
            <a:ext cx="3615099" cy="3606202"/>
          </a:xfrm>
          <a:prstGeom prst="rect">
            <a:avLst/>
          </a:prstGeom>
          <a:noFill/>
          <a:ln>
            <a:noFill/>
          </a:ln>
        </p:spPr>
      </p:pic>
      <p:sp>
        <p:nvSpPr>
          <p:cNvPr id="167" name="Google Shape;167;p2"/>
          <p:cNvSpPr txBox="1"/>
          <p:nvPr/>
        </p:nvSpPr>
        <p:spPr>
          <a:xfrm>
            <a:off x="2921125" y="5798075"/>
            <a:ext cx="7368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accent2"/>
                </a:solidFill>
                <a:latin typeface="Calibri"/>
                <a:ea typeface="Calibri"/>
                <a:cs typeface="Calibri"/>
                <a:sym typeface="Calibri"/>
              </a:rPr>
              <a:t>Theme:Unbuilding the Walls</a:t>
            </a:r>
            <a:endParaRPr sz="2400" b="0" i="0" u="none" strike="noStrike" cap="none">
              <a:solidFill>
                <a:schemeClr val="accent2"/>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8"/>
          <p:cNvPicPr preferRelativeResize="0"/>
          <p:nvPr/>
        </p:nvPicPr>
        <p:blipFill rotWithShape="1">
          <a:blip r:embed="rId3" cstate="screen">
            <a:alphaModFix/>
            <a:extLst>
              <a:ext uri="{28A0092B-C50C-407E-A947-70E740481C1C}">
                <a14:useLocalDpi xmlns:a14="http://schemas.microsoft.com/office/drawing/2010/main"/>
              </a:ext>
            </a:extLst>
          </a:blip>
          <a:srcRect b="-74"/>
          <a:stretch/>
        </p:blipFill>
        <p:spPr>
          <a:xfrm>
            <a:off x="3203852" y="3393860"/>
            <a:ext cx="4139792" cy="3099015"/>
          </a:xfrm>
          <a:prstGeom prst="rect">
            <a:avLst/>
          </a:prstGeom>
          <a:noFill/>
          <a:ln>
            <a:noFill/>
          </a:ln>
        </p:spPr>
      </p:pic>
      <p:sp>
        <p:nvSpPr>
          <p:cNvPr id="173" name="Google Shape;173;p8"/>
          <p:cNvSpPr txBox="1">
            <a:spLocks noGrp="1"/>
          </p:cNvSpPr>
          <p:nvPr>
            <p:ph type="title"/>
          </p:nvPr>
        </p:nvSpPr>
        <p:spPr>
          <a:xfrm>
            <a:off x="308113" y="3197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a:solidFill>
                  <a:schemeClr val="accent2"/>
                </a:solidFill>
              </a:rPr>
              <a:t>Charcoal and Acrylic</a:t>
            </a:r>
            <a:endParaRPr/>
          </a:p>
        </p:txBody>
      </p:sp>
      <p:pic>
        <p:nvPicPr>
          <p:cNvPr id="174" name="Google Shape;174;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8113" y="1254795"/>
            <a:ext cx="3555050" cy="2294436"/>
          </a:xfrm>
          <a:prstGeom prst="rect">
            <a:avLst/>
          </a:prstGeom>
          <a:noFill/>
          <a:ln>
            <a:noFill/>
          </a:ln>
        </p:spPr>
      </p:pic>
      <p:pic>
        <p:nvPicPr>
          <p:cNvPr id="175" name="Google Shape;175;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76766" y="365125"/>
            <a:ext cx="4490694" cy="3308873"/>
          </a:xfrm>
          <a:prstGeom prst="rect">
            <a:avLst/>
          </a:prstGeom>
          <a:noFill/>
          <a:ln>
            <a:noFill/>
          </a:ln>
        </p:spPr>
      </p:pic>
      <p:sp>
        <p:nvSpPr>
          <p:cNvPr id="176" name="Google Shape;176;p8"/>
          <p:cNvSpPr txBox="1"/>
          <p:nvPr/>
        </p:nvSpPr>
        <p:spPr>
          <a:xfrm>
            <a:off x="7832651" y="4635590"/>
            <a:ext cx="405454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accent2"/>
                </a:solidFill>
                <a:latin typeface="Arial"/>
                <a:ea typeface="Arial"/>
                <a:cs typeface="Arial"/>
                <a:sym typeface="Arial"/>
              </a:rPr>
              <a:t>First time using this method of drawing!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57492" y="75447"/>
            <a:ext cx="4249409" cy="3186092"/>
          </a:xfrm>
          <a:prstGeom prst="rect">
            <a:avLst/>
          </a:prstGeom>
          <a:noFill/>
          <a:ln>
            <a:noFill/>
          </a:ln>
        </p:spPr>
      </p:pic>
      <p:pic>
        <p:nvPicPr>
          <p:cNvPr id="182" name="Google Shape;182;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25740" y="54936"/>
            <a:ext cx="4423145" cy="3317359"/>
          </a:xfrm>
          <a:prstGeom prst="rect">
            <a:avLst/>
          </a:prstGeom>
          <a:noFill/>
          <a:ln>
            <a:noFill/>
          </a:ln>
        </p:spPr>
      </p:pic>
      <p:pic>
        <p:nvPicPr>
          <p:cNvPr id="184" name="Google Shape;184;p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54876" y="3372295"/>
            <a:ext cx="4423146" cy="3317360"/>
          </a:xfrm>
          <a:prstGeom prst="rect">
            <a:avLst/>
          </a:prstGeom>
          <a:noFill/>
          <a:ln>
            <a:noFill/>
          </a:ln>
        </p:spPr>
      </p:pic>
      <p:pic>
        <p:nvPicPr>
          <p:cNvPr id="3" name="Picture 2">
            <a:extLst>
              <a:ext uri="{FF2B5EF4-FFF2-40B4-BE49-F238E27FC236}">
                <a16:creationId xmlns:a16="http://schemas.microsoft.com/office/drawing/2014/main" id="{4411DD82-A465-8937-D72E-5F28A5745DEF}"/>
              </a:ext>
            </a:extLst>
          </p:cNvPr>
          <p:cNvPicPr>
            <a:picLocks noChangeAspect="1"/>
          </p:cNvPicPr>
          <p:nvPr/>
        </p:nvPicPr>
        <p:blipFill>
          <a:blip r:embed="rId6"/>
          <a:stretch>
            <a:fillRect/>
          </a:stretch>
        </p:blipFill>
        <p:spPr>
          <a:xfrm rot="5400000">
            <a:off x="1964023" y="2802841"/>
            <a:ext cx="3016718" cy="42690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txBox="1">
            <a:spLocks noGrp="1"/>
          </p:cNvSpPr>
          <p:nvPr>
            <p:ph type="title"/>
          </p:nvPr>
        </p:nvSpPr>
        <p:spPr>
          <a:xfrm>
            <a:off x="339800" y="306500"/>
            <a:ext cx="3477300" cy="2665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a:solidFill>
                  <a:schemeClr val="accent2"/>
                </a:solidFill>
              </a:rPr>
              <a:t>Leatherwork </a:t>
            </a:r>
            <a:r>
              <a:rPr lang="en-US" sz="2000">
                <a:solidFill>
                  <a:schemeClr val="accent2"/>
                </a:solidFill>
              </a:rPr>
              <a:t>one</a:t>
            </a:r>
            <a:r>
              <a:rPr lang="en-US" sz="1900">
                <a:solidFill>
                  <a:schemeClr val="accent2"/>
                </a:solidFill>
              </a:rPr>
              <a:t> </a:t>
            </a:r>
            <a:r>
              <a:rPr lang="en-US" sz="2100">
                <a:solidFill>
                  <a:schemeClr val="accent2"/>
                </a:solidFill>
              </a:rPr>
              <a:t>participant mentoring others</a:t>
            </a:r>
            <a:endParaRPr/>
          </a:p>
        </p:txBody>
      </p:sp>
      <p:pic>
        <p:nvPicPr>
          <p:cNvPr id="190" name="Google Shape;190;p9"/>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rot="5400000">
            <a:off x="7102121" y="1381696"/>
            <a:ext cx="5459478" cy="4094609"/>
          </a:xfrm>
          <a:prstGeom prst="rect">
            <a:avLst/>
          </a:prstGeom>
          <a:noFill/>
          <a:ln>
            <a:noFill/>
          </a:ln>
        </p:spPr>
      </p:pic>
      <p:pic>
        <p:nvPicPr>
          <p:cNvPr id="191" name="Google Shape;191;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4190894" y="900845"/>
            <a:ext cx="3953207" cy="2964905"/>
          </a:xfrm>
          <a:prstGeom prst="rect">
            <a:avLst/>
          </a:prstGeom>
          <a:noFill/>
          <a:ln>
            <a:noFill/>
          </a:ln>
        </p:spPr>
      </p:pic>
      <p:pic>
        <p:nvPicPr>
          <p:cNvPr id="192" name="Google Shape;192;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8278" y="2625869"/>
            <a:ext cx="3296975" cy="1137731"/>
          </a:xfrm>
          <a:prstGeom prst="rect">
            <a:avLst/>
          </a:prstGeom>
          <a:noFill/>
          <a:ln>
            <a:noFill/>
          </a:ln>
        </p:spPr>
      </p:pic>
      <p:pic>
        <p:nvPicPr>
          <p:cNvPr id="193" name="Google Shape;193;p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11175" y="3703425"/>
            <a:ext cx="3139549" cy="26182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accent2"/>
                </a:solidFill>
              </a:rPr>
              <a:t>Leaf Printing</a:t>
            </a:r>
            <a:endParaRPr>
              <a:solidFill>
                <a:schemeClr val="accent2"/>
              </a:solidFill>
            </a:endParaRPr>
          </a:p>
        </p:txBody>
      </p:sp>
      <p:pic>
        <p:nvPicPr>
          <p:cNvPr id="199" name="Google Shape;199;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24925" y="88025"/>
            <a:ext cx="2614426" cy="3485901"/>
          </a:xfrm>
          <a:prstGeom prst="rect">
            <a:avLst/>
          </a:prstGeom>
          <a:noFill/>
          <a:ln>
            <a:noFill/>
          </a:ln>
        </p:spPr>
      </p:pic>
      <p:pic>
        <p:nvPicPr>
          <p:cNvPr id="200" name="Google Shape;200;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42425" y="1354402"/>
            <a:ext cx="2754874" cy="3722373"/>
          </a:xfrm>
          <a:prstGeom prst="rect">
            <a:avLst/>
          </a:prstGeom>
          <a:noFill/>
          <a:ln>
            <a:noFill/>
          </a:ln>
        </p:spPr>
      </p:pic>
      <p:pic>
        <p:nvPicPr>
          <p:cNvPr id="201" name="Google Shape;201;p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68000" y="220500"/>
            <a:ext cx="4075648" cy="3056751"/>
          </a:xfrm>
          <a:prstGeom prst="rect">
            <a:avLst/>
          </a:prstGeom>
          <a:noFill/>
          <a:ln>
            <a:noFill/>
          </a:ln>
        </p:spPr>
      </p:pic>
      <p:pic>
        <p:nvPicPr>
          <p:cNvPr id="202" name="Google Shape;202;p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27975" y="3403425"/>
            <a:ext cx="2327873" cy="3230275"/>
          </a:xfrm>
          <a:prstGeom prst="rect">
            <a:avLst/>
          </a:prstGeom>
          <a:noFill/>
          <a:ln>
            <a:noFill/>
          </a:ln>
        </p:spPr>
      </p:pic>
      <p:pic>
        <p:nvPicPr>
          <p:cNvPr id="203" name="Google Shape;203;p1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333350" y="3728675"/>
            <a:ext cx="2496000" cy="2947850"/>
          </a:xfrm>
          <a:prstGeom prst="rect">
            <a:avLst/>
          </a:prstGeom>
          <a:noFill/>
          <a:ln>
            <a:noFill/>
          </a:ln>
        </p:spPr>
      </p:pic>
      <p:pic>
        <p:nvPicPr>
          <p:cNvPr id="204" name="Google Shape;204;p1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154475" y="3815600"/>
            <a:ext cx="2066162" cy="27548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solidFill>
                  <a:schemeClr val="accent2"/>
                </a:solidFill>
              </a:rPr>
              <a:t>Bethlehem House Mural</a:t>
            </a:r>
            <a:endParaRPr/>
          </a:p>
        </p:txBody>
      </p:sp>
      <p:pic>
        <p:nvPicPr>
          <p:cNvPr id="210" name="Google Shape;210;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9675" y="1783601"/>
            <a:ext cx="3202625" cy="4270175"/>
          </a:xfrm>
          <a:prstGeom prst="rect">
            <a:avLst/>
          </a:prstGeom>
          <a:noFill/>
          <a:ln>
            <a:noFill/>
          </a:ln>
        </p:spPr>
      </p:pic>
      <p:pic>
        <p:nvPicPr>
          <p:cNvPr id="211" name="Google Shape;211;p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739825" y="2027175"/>
            <a:ext cx="4054349" cy="3040750"/>
          </a:xfrm>
          <a:prstGeom prst="rect">
            <a:avLst/>
          </a:prstGeom>
          <a:noFill/>
          <a:ln>
            <a:noFill/>
          </a:ln>
        </p:spPr>
      </p:pic>
      <p:pic>
        <p:nvPicPr>
          <p:cNvPr id="212" name="Google Shape;212;p2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234062" y="1843088"/>
            <a:ext cx="3202620" cy="42701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160e19af1e_0_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700">
                <a:solidFill>
                  <a:schemeClr val="accent2"/>
                </a:solidFill>
              </a:rPr>
              <a:t>Urban Smart Signal Box Project -  Pirie St New Town</a:t>
            </a:r>
            <a:endParaRPr sz="3700">
              <a:solidFill>
                <a:schemeClr val="accent2"/>
              </a:solidFill>
            </a:endParaRPr>
          </a:p>
        </p:txBody>
      </p:sp>
      <p:pic>
        <p:nvPicPr>
          <p:cNvPr id="219" name="Google Shape;219;g1160e19af1e_0_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3875" y="1690825"/>
            <a:ext cx="3504975" cy="4839076"/>
          </a:xfrm>
          <a:prstGeom prst="rect">
            <a:avLst/>
          </a:prstGeom>
          <a:noFill/>
          <a:ln>
            <a:noFill/>
          </a:ln>
        </p:spPr>
      </p:pic>
      <p:sp>
        <p:nvSpPr>
          <p:cNvPr id="220" name="Google Shape;220;g1160e19af1e_0_20"/>
          <p:cNvSpPr txBox="1"/>
          <p:nvPr/>
        </p:nvSpPr>
        <p:spPr>
          <a:xfrm>
            <a:off x="3854875" y="1400625"/>
            <a:ext cx="5931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1" name="Google Shape;221;g1160e19af1e_0_20"/>
          <p:cNvSpPr txBox="1"/>
          <p:nvPr/>
        </p:nvSpPr>
        <p:spPr>
          <a:xfrm>
            <a:off x="656150" y="2694000"/>
            <a:ext cx="391200" cy="400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22" name="Google Shape;222;g1160e19af1e_0_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82050" y="1624575"/>
            <a:ext cx="3662427" cy="4883251"/>
          </a:xfrm>
          <a:prstGeom prst="rect">
            <a:avLst/>
          </a:prstGeom>
          <a:noFill/>
          <a:ln>
            <a:noFill/>
          </a:ln>
        </p:spPr>
      </p:pic>
      <p:sp>
        <p:nvSpPr>
          <p:cNvPr id="223" name="Google Shape;223;g1160e19af1e_0_20"/>
          <p:cNvSpPr txBox="1"/>
          <p:nvPr/>
        </p:nvSpPr>
        <p:spPr>
          <a:xfrm>
            <a:off x="5787113" y="2435325"/>
            <a:ext cx="668700" cy="6156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24" name="Google Shape;224;g1160e19af1e_0_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23625" y="1640375"/>
            <a:ext cx="3629299" cy="4839076"/>
          </a:xfrm>
          <a:prstGeom prst="rect">
            <a:avLst/>
          </a:prstGeom>
          <a:noFill/>
          <a:ln>
            <a:noFill/>
          </a:ln>
        </p:spPr>
      </p:pic>
      <p:sp>
        <p:nvSpPr>
          <p:cNvPr id="225" name="Google Shape;225;g1160e19af1e_0_20"/>
          <p:cNvSpPr txBox="1"/>
          <p:nvPr/>
        </p:nvSpPr>
        <p:spPr>
          <a:xfrm>
            <a:off x="8088275" y="3299675"/>
            <a:ext cx="340800" cy="400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6" name="Google Shape;226;g1160e19af1e_0_20"/>
          <p:cNvSpPr txBox="1"/>
          <p:nvPr/>
        </p:nvSpPr>
        <p:spPr>
          <a:xfrm>
            <a:off x="8921075" y="4094600"/>
            <a:ext cx="340800" cy="4002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fdc0d12bd0_0_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Paper Machier and Cardboard </a:t>
            </a:r>
            <a:endParaRPr/>
          </a:p>
        </p:txBody>
      </p:sp>
      <p:sp>
        <p:nvSpPr>
          <p:cNvPr id="233" name="Google Shape;233;gfdc0d12bd0_0_2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34" name="Google Shape;234;gfdc0d12bd0_0_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24200" y="1572373"/>
            <a:ext cx="3643275" cy="4857720"/>
          </a:xfrm>
          <a:prstGeom prst="rect">
            <a:avLst/>
          </a:prstGeom>
          <a:noFill/>
          <a:ln>
            <a:noFill/>
          </a:ln>
        </p:spPr>
      </p:pic>
      <p:pic>
        <p:nvPicPr>
          <p:cNvPr id="235" name="Google Shape;235;gfdc0d12bd0_0_2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74363" y="1572375"/>
            <a:ext cx="3643275" cy="4857700"/>
          </a:xfrm>
          <a:prstGeom prst="rect">
            <a:avLst/>
          </a:prstGeom>
          <a:noFill/>
          <a:ln>
            <a:noFill/>
          </a:ln>
        </p:spPr>
      </p:pic>
      <p:pic>
        <p:nvPicPr>
          <p:cNvPr id="236" name="Google Shape;236;gfdc0d12bd0_0_2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320450" y="1750650"/>
            <a:ext cx="3509568" cy="46794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1c6d58ed07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chemeClr val="accent2"/>
                </a:solidFill>
              </a:rPr>
              <a:t>Woodwork with Marcus Tatton</a:t>
            </a:r>
            <a:endParaRPr>
              <a:solidFill>
                <a:schemeClr val="accent2"/>
              </a:solidFill>
            </a:endParaRPr>
          </a:p>
        </p:txBody>
      </p:sp>
      <p:pic>
        <p:nvPicPr>
          <p:cNvPr id="244" name="Google Shape;244;g11c6d58ed07_0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843225"/>
            <a:ext cx="3646781" cy="4862374"/>
          </a:xfrm>
          <a:prstGeom prst="rect">
            <a:avLst/>
          </a:prstGeom>
          <a:noFill/>
          <a:ln>
            <a:noFill/>
          </a:ln>
        </p:spPr>
      </p:pic>
      <p:pic>
        <p:nvPicPr>
          <p:cNvPr id="245" name="Google Shape;245;g11c6d58ed07_0_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51581" y="1843225"/>
            <a:ext cx="5299118" cy="3974339"/>
          </a:xfrm>
          <a:prstGeom prst="rect">
            <a:avLst/>
          </a:prstGeom>
          <a:noFill/>
          <a:ln>
            <a:noFill/>
          </a:ln>
        </p:spPr>
      </p:pic>
      <p:pic>
        <p:nvPicPr>
          <p:cNvPr id="246" name="Google Shape;246;g11c6d58ed07_0_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403099" y="2860625"/>
            <a:ext cx="2636502" cy="35153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fdc0d12bd0_0_17"/>
          <p:cNvSpPr txBox="1">
            <a:spLocks noGrp="1"/>
          </p:cNvSpPr>
          <p:nvPr>
            <p:ph type="title"/>
          </p:nvPr>
        </p:nvSpPr>
        <p:spPr>
          <a:xfrm>
            <a:off x="254300" y="2938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700">
                <a:solidFill>
                  <a:schemeClr val="accent2"/>
                </a:solidFill>
              </a:rPr>
              <a:t>Freedom Wings - A work in progress</a:t>
            </a:r>
            <a:endParaRPr sz="3700">
              <a:solidFill>
                <a:schemeClr val="accent2"/>
              </a:solidFill>
            </a:endParaRPr>
          </a:p>
        </p:txBody>
      </p:sp>
      <p:pic>
        <p:nvPicPr>
          <p:cNvPr id="253" name="Google Shape;253;gfdc0d12bd0_0_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927288" y="1526250"/>
            <a:ext cx="2854099" cy="3805476"/>
          </a:xfrm>
          <a:prstGeom prst="rect">
            <a:avLst/>
          </a:prstGeom>
          <a:noFill/>
          <a:ln>
            <a:noFill/>
          </a:ln>
        </p:spPr>
      </p:pic>
      <p:pic>
        <p:nvPicPr>
          <p:cNvPr id="254" name="Google Shape;254;gfdc0d12bd0_0_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575375" y="975500"/>
            <a:ext cx="2644750" cy="3526326"/>
          </a:xfrm>
          <a:prstGeom prst="rect">
            <a:avLst/>
          </a:prstGeom>
          <a:noFill/>
          <a:ln>
            <a:noFill/>
          </a:ln>
        </p:spPr>
      </p:pic>
      <p:sp>
        <p:nvSpPr>
          <p:cNvPr id="255" name="Google Shape;255;gfdc0d12bd0_0_17"/>
          <p:cNvSpPr txBox="1"/>
          <p:nvPr/>
        </p:nvSpPr>
        <p:spPr>
          <a:xfrm>
            <a:off x="9527725" y="1824450"/>
            <a:ext cx="553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256" name="Google Shape;256;gfdc0d12bd0_0_1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883956" y="1619550"/>
            <a:ext cx="3050970" cy="4067950"/>
          </a:xfrm>
          <a:prstGeom prst="rect">
            <a:avLst/>
          </a:prstGeom>
          <a:noFill/>
          <a:ln>
            <a:noFill/>
          </a:ln>
        </p:spPr>
      </p:pic>
      <p:sp>
        <p:nvSpPr>
          <p:cNvPr id="2" name="TextBox 1">
            <a:extLst>
              <a:ext uri="{FF2B5EF4-FFF2-40B4-BE49-F238E27FC236}">
                <a16:creationId xmlns:a16="http://schemas.microsoft.com/office/drawing/2014/main" id="{36C31CDD-CAFF-CA69-1654-767A1ACBA68D}"/>
              </a:ext>
            </a:extLst>
          </p:cNvPr>
          <p:cNvSpPr txBox="1"/>
          <p:nvPr/>
        </p:nvSpPr>
        <p:spPr>
          <a:xfrm>
            <a:off x="617517" y="5165766"/>
            <a:ext cx="3918857" cy="738664"/>
          </a:xfrm>
          <a:prstGeom prst="rect">
            <a:avLst/>
          </a:prstGeom>
          <a:noFill/>
        </p:spPr>
        <p:txBody>
          <a:bodyPr wrap="square" rtlCol="0">
            <a:spAutoFit/>
          </a:bodyPr>
          <a:lstStyle/>
          <a:p>
            <a:r>
              <a:rPr lang="en-US" dirty="0"/>
              <a:t>An artwork developed with sculptor Marcus </a:t>
            </a:r>
            <a:r>
              <a:rPr lang="en-US" dirty="0" err="1"/>
              <a:t>Tatton</a:t>
            </a:r>
            <a:r>
              <a:rPr lang="en-US" dirty="0"/>
              <a:t> and Nick Maxwell, was erected out the front of the Old Orphanage circa 1831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55A11"/>
              </a:buClr>
              <a:buSzPts val="7500"/>
              <a:buFont typeface="Calibri"/>
              <a:buNone/>
            </a:pPr>
            <a:r>
              <a:rPr lang="en-US" sz="7500" b="1">
                <a:solidFill>
                  <a:srgbClr val="C55A11"/>
                </a:solidFill>
              </a:rPr>
              <a:t>The Freedom Project</a:t>
            </a:r>
            <a:endParaRPr/>
          </a:p>
        </p:txBody>
      </p:sp>
      <p:sp>
        <p:nvSpPr>
          <p:cNvPr id="89" name="Google Shape;89;p1"/>
          <p:cNvSpPr txBox="1">
            <a:spLocks noGrp="1"/>
          </p:cNvSpPr>
          <p:nvPr>
            <p:ph type="subTitle" idx="1"/>
          </p:nvPr>
        </p:nvSpPr>
        <p:spPr>
          <a:xfrm>
            <a:off x="1524000" y="3901465"/>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2"/>
              </a:buClr>
              <a:buSzPts val="6000"/>
              <a:buNone/>
            </a:pPr>
            <a:r>
              <a:rPr lang="en-US" sz="6000" dirty="0">
                <a:solidFill>
                  <a:schemeClr val="accent2"/>
                </a:solidFill>
              </a:rPr>
              <a:t>Pilot Program</a:t>
            </a:r>
          </a:p>
          <a:p>
            <a:pPr marL="0" lvl="0" indent="0" algn="ctr" rtl="0">
              <a:lnSpc>
                <a:spcPct val="90000"/>
              </a:lnSpc>
              <a:spcBef>
                <a:spcPts val="0"/>
              </a:spcBef>
              <a:spcAft>
                <a:spcPts val="0"/>
              </a:spcAft>
              <a:buClr>
                <a:schemeClr val="accent2"/>
              </a:buClr>
              <a:buSzPts val="60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C16AF-7DAD-9295-ECDE-CB1AF7BEAE61}"/>
              </a:ext>
            </a:extLst>
          </p:cNvPr>
          <p:cNvSpPr>
            <a:spLocks noGrp="1"/>
          </p:cNvSpPr>
          <p:nvPr>
            <p:ph type="title"/>
          </p:nvPr>
        </p:nvSpPr>
        <p:spPr>
          <a:xfrm>
            <a:off x="838200" y="-182879"/>
            <a:ext cx="10515600" cy="1873568"/>
          </a:xfrm>
        </p:spPr>
        <p:txBody>
          <a:bodyPr/>
          <a:lstStyle/>
          <a:p>
            <a:r>
              <a:rPr lang="en-US" dirty="0"/>
              <a:t>Installed</a:t>
            </a:r>
          </a:p>
        </p:txBody>
      </p:sp>
      <p:pic>
        <p:nvPicPr>
          <p:cNvPr id="5" name="Picture 4">
            <a:extLst>
              <a:ext uri="{FF2B5EF4-FFF2-40B4-BE49-F238E27FC236}">
                <a16:creationId xmlns:a16="http://schemas.microsoft.com/office/drawing/2014/main" id="{BF734783-E3D1-C051-F9F3-0EF0896874E1}"/>
              </a:ext>
            </a:extLst>
          </p:cNvPr>
          <p:cNvPicPr>
            <a:picLocks noChangeAspect="1"/>
          </p:cNvPicPr>
          <p:nvPr/>
        </p:nvPicPr>
        <p:blipFill>
          <a:blip r:embed="rId3"/>
          <a:stretch>
            <a:fillRect/>
          </a:stretch>
        </p:blipFill>
        <p:spPr>
          <a:xfrm>
            <a:off x="395691" y="1158240"/>
            <a:ext cx="4621490" cy="3466118"/>
          </a:xfrm>
          <a:prstGeom prst="rect">
            <a:avLst/>
          </a:prstGeom>
        </p:spPr>
      </p:pic>
      <p:pic>
        <p:nvPicPr>
          <p:cNvPr id="7" name="Picture 6">
            <a:extLst>
              <a:ext uri="{FF2B5EF4-FFF2-40B4-BE49-F238E27FC236}">
                <a16:creationId xmlns:a16="http://schemas.microsoft.com/office/drawing/2014/main" id="{F576DE22-3E5A-C428-EE50-009E1E8DD487}"/>
              </a:ext>
            </a:extLst>
          </p:cNvPr>
          <p:cNvPicPr>
            <a:picLocks noChangeAspect="1"/>
          </p:cNvPicPr>
          <p:nvPr/>
        </p:nvPicPr>
        <p:blipFill>
          <a:blip r:embed="rId4"/>
          <a:stretch>
            <a:fillRect/>
          </a:stretch>
        </p:blipFill>
        <p:spPr>
          <a:xfrm rot="5400000">
            <a:off x="8121395" y="1240062"/>
            <a:ext cx="3889248" cy="2916936"/>
          </a:xfrm>
          <a:prstGeom prst="rect">
            <a:avLst/>
          </a:prstGeom>
        </p:spPr>
      </p:pic>
      <p:sp>
        <p:nvSpPr>
          <p:cNvPr id="8" name="TextBox 7">
            <a:extLst>
              <a:ext uri="{FF2B5EF4-FFF2-40B4-BE49-F238E27FC236}">
                <a16:creationId xmlns:a16="http://schemas.microsoft.com/office/drawing/2014/main" id="{D1BACECC-8C1D-BA5E-22DB-95D92FF62316}"/>
              </a:ext>
            </a:extLst>
          </p:cNvPr>
          <p:cNvSpPr txBox="1"/>
          <p:nvPr/>
        </p:nvSpPr>
        <p:spPr>
          <a:xfrm>
            <a:off x="9083040" y="3901440"/>
            <a:ext cx="512064" cy="438912"/>
          </a:xfrm>
          <a:prstGeom prst="rect">
            <a:avLst/>
          </a:prstGeom>
          <a:solidFill>
            <a:schemeClr val="accent2"/>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4D7D1775-2E74-F007-D82C-E87DF587792F}"/>
              </a:ext>
            </a:extLst>
          </p:cNvPr>
          <p:cNvPicPr>
            <a:picLocks noChangeAspect="1"/>
          </p:cNvPicPr>
          <p:nvPr/>
        </p:nvPicPr>
        <p:blipFill>
          <a:blip r:embed="rId5"/>
          <a:stretch>
            <a:fillRect/>
          </a:stretch>
        </p:blipFill>
        <p:spPr>
          <a:xfrm rot="5400000">
            <a:off x="4843144" y="1379872"/>
            <a:ext cx="4030472" cy="3022854"/>
          </a:xfrm>
          <a:prstGeom prst="rect">
            <a:avLst/>
          </a:prstGeom>
        </p:spPr>
      </p:pic>
    </p:spTree>
    <p:extLst>
      <p:ext uri="{BB962C8B-B14F-4D97-AF65-F5344CB8AC3E}">
        <p14:creationId xmlns:p14="http://schemas.microsoft.com/office/powerpoint/2010/main" val="3952322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gfdc0d12bd0_0_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3025" y="655413"/>
            <a:ext cx="5143501" cy="3857626"/>
          </a:xfrm>
          <a:prstGeom prst="rect">
            <a:avLst/>
          </a:prstGeom>
          <a:noFill/>
          <a:ln>
            <a:noFill/>
          </a:ln>
        </p:spPr>
      </p:pic>
      <p:pic>
        <p:nvPicPr>
          <p:cNvPr id="263" name="Google Shape;263;gfdc0d12bd0_0_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400000">
            <a:off x="6711350" y="1520287"/>
            <a:ext cx="3721425" cy="4961900"/>
          </a:xfrm>
          <a:prstGeom prst="rect">
            <a:avLst/>
          </a:prstGeom>
          <a:noFill/>
          <a:ln>
            <a:noFill/>
          </a:ln>
        </p:spPr>
      </p:pic>
      <p:sp>
        <p:nvSpPr>
          <p:cNvPr id="264" name="Google Shape;264;gfdc0d12bd0_0_6"/>
          <p:cNvSpPr txBox="1"/>
          <p:nvPr/>
        </p:nvSpPr>
        <p:spPr>
          <a:xfrm>
            <a:off x="5907150" y="2152425"/>
            <a:ext cx="3777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 name="TextBox 1">
            <a:extLst>
              <a:ext uri="{FF2B5EF4-FFF2-40B4-BE49-F238E27FC236}">
                <a16:creationId xmlns:a16="http://schemas.microsoft.com/office/drawing/2014/main" id="{550604DC-A831-9E3B-55C8-26BD284F6647}"/>
              </a:ext>
            </a:extLst>
          </p:cNvPr>
          <p:cNvSpPr txBox="1"/>
          <p:nvPr/>
        </p:nvSpPr>
        <p:spPr>
          <a:xfrm>
            <a:off x="665018" y="4821382"/>
            <a:ext cx="4785756" cy="307777"/>
          </a:xfrm>
          <a:prstGeom prst="rect">
            <a:avLst/>
          </a:prstGeom>
          <a:noFill/>
        </p:spPr>
        <p:txBody>
          <a:bodyPr wrap="square" rtlCol="0">
            <a:spAutoFit/>
          </a:bodyPr>
          <a:lstStyle/>
          <a:p>
            <a:r>
              <a:rPr lang="en-US" dirty="0"/>
              <a:t>Wood carving with Marcus </a:t>
            </a:r>
            <a:r>
              <a:rPr lang="en-US" dirty="0" err="1"/>
              <a:t>Tatton</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fdc0d12bd0_0_36"/>
          <p:cNvSpPr txBox="1">
            <a:spLocks noGrp="1"/>
          </p:cNvSpPr>
          <p:nvPr>
            <p:ph type="title"/>
          </p:nvPr>
        </p:nvSpPr>
        <p:spPr>
          <a:xfrm>
            <a:off x="262542" y="2322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Fabric Printing </a:t>
            </a:r>
            <a:endParaRPr dirty="0"/>
          </a:p>
        </p:txBody>
      </p:sp>
      <p:pic>
        <p:nvPicPr>
          <p:cNvPr id="271" name="Google Shape;271;gfdc0d12bd0_0_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62542" y="1670924"/>
            <a:ext cx="3111350" cy="4148452"/>
          </a:xfrm>
          <a:prstGeom prst="rect">
            <a:avLst/>
          </a:prstGeom>
          <a:noFill/>
          <a:ln>
            <a:noFill/>
          </a:ln>
        </p:spPr>
      </p:pic>
      <p:pic>
        <p:nvPicPr>
          <p:cNvPr id="272" name="Google Shape;272;gfdc0d12bd0_0_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400000">
            <a:off x="8206000" y="-41088"/>
            <a:ext cx="2780150" cy="3706875"/>
          </a:xfrm>
          <a:prstGeom prst="rect">
            <a:avLst/>
          </a:prstGeom>
          <a:noFill/>
          <a:ln>
            <a:noFill/>
          </a:ln>
        </p:spPr>
      </p:pic>
      <p:pic>
        <p:nvPicPr>
          <p:cNvPr id="273" name="Google Shape;273;gfdc0d12bd0_0_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86628" y="1159785"/>
            <a:ext cx="3430251" cy="2723200"/>
          </a:xfrm>
          <a:prstGeom prst="rect">
            <a:avLst/>
          </a:prstGeom>
          <a:noFill/>
          <a:ln>
            <a:noFill/>
          </a:ln>
        </p:spPr>
      </p:pic>
      <p:pic>
        <p:nvPicPr>
          <p:cNvPr id="274" name="Google Shape;274;gfdc0d12bd0_0_3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16200000">
            <a:off x="4472546" y="3793862"/>
            <a:ext cx="2095594" cy="2794125"/>
          </a:xfrm>
          <a:prstGeom prst="rect">
            <a:avLst/>
          </a:prstGeom>
          <a:noFill/>
          <a:ln>
            <a:noFill/>
          </a:ln>
        </p:spPr>
      </p:pic>
      <p:pic>
        <p:nvPicPr>
          <p:cNvPr id="2" name="Picture 1">
            <a:extLst>
              <a:ext uri="{FF2B5EF4-FFF2-40B4-BE49-F238E27FC236}">
                <a16:creationId xmlns:a16="http://schemas.microsoft.com/office/drawing/2014/main" id="{A41FD400-5EB4-6DFE-DCD3-F15BF50453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9653" y="3383696"/>
            <a:ext cx="3332844" cy="249963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F9136-665D-8CA6-B904-0540830F4E7F}"/>
              </a:ext>
            </a:extLst>
          </p:cNvPr>
          <p:cNvSpPr>
            <a:spLocks noGrp="1"/>
          </p:cNvSpPr>
          <p:nvPr>
            <p:ph type="title"/>
          </p:nvPr>
        </p:nvSpPr>
        <p:spPr>
          <a:xfrm>
            <a:off x="8341690" y="1385886"/>
            <a:ext cx="3838575" cy="3235325"/>
          </a:xfrm>
        </p:spPr>
        <p:txBody>
          <a:bodyPr/>
          <a:lstStyle/>
          <a:p>
            <a:r>
              <a:rPr lang="en-US" dirty="0"/>
              <a:t>Free to Fly</a:t>
            </a:r>
            <a:br>
              <a:rPr lang="en-US" dirty="0"/>
            </a:br>
            <a:br>
              <a:rPr lang="en-US" dirty="0"/>
            </a:br>
            <a:r>
              <a:rPr lang="en-US" dirty="0"/>
              <a:t>Acrylic on Canvas</a:t>
            </a:r>
          </a:p>
        </p:txBody>
      </p:sp>
      <p:sp>
        <p:nvSpPr>
          <p:cNvPr id="10" name="TextBox 9">
            <a:extLst>
              <a:ext uri="{FF2B5EF4-FFF2-40B4-BE49-F238E27FC236}">
                <a16:creationId xmlns:a16="http://schemas.microsoft.com/office/drawing/2014/main" id="{199AB2AB-0B97-604D-C668-1C891394A0FF}"/>
              </a:ext>
            </a:extLst>
          </p:cNvPr>
          <p:cNvSpPr txBox="1"/>
          <p:nvPr/>
        </p:nvSpPr>
        <p:spPr>
          <a:xfrm>
            <a:off x="6815138" y="2457450"/>
            <a:ext cx="700087" cy="628650"/>
          </a:xfrm>
          <a:prstGeom prst="rect">
            <a:avLst/>
          </a:prstGeom>
          <a:solidFill>
            <a:schemeClr val="lt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F54B3DA4-3291-A2C0-E59C-D7A61F9BF00F}"/>
              </a:ext>
            </a:extLst>
          </p:cNvPr>
          <p:cNvSpPr txBox="1"/>
          <p:nvPr/>
        </p:nvSpPr>
        <p:spPr>
          <a:xfrm>
            <a:off x="4180184" y="2728912"/>
            <a:ext cx="493514" cy="549275"/>
          </a:xfrm>
          <a:prstGeom prst="rect">
            <a:avLst/>
          </a:prstGeom>
          <a:solidFill>
            <a:schemeClr val="lt1"/>
          </a:solid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1C5399FD-0DE2-716B-E25E-6A5DD22175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6399" y="515143"/>
            <a:ext cx="6641084" cy="5141914"/>
          </a:xfrm>
          <a:prstGeom prst="rect">
            <a:avLst/>
          </a:prstGeom>
        </p:spPr>
      </p:pic>
      <p:sp>
        <p:nvSpPr>
          <p:cNvPr id="3" name="TextBox 2">
            <a:extLst>
              <a:ext uri="{FF2B5EF4-FFF2-40B4-BE49-F238E27FC236}">
                <a16:creationId xmlns:a16="http://schemas.microsoft.com/office/drawing/2014/main" id="{BABC6CAE-11FB-AE5F-61C6-B03846BFA8CC}"/>
              </a:ext>
            </a:extLst>
          </p:cNvPr>
          <p:cNvSpPr txBox="1"/>
          <p:nvPr/>
        </p:nvSpPr>
        <p:spPr>
          <a:xfrm>
            <a:off x="8229600" y="4352544"/>
            <a:ext cx="3438144" cy="738664"/>
          </a:xfrm>
          <a:prstGeom prst="rect">
            <a:avLst/>
          </a:prstGeom>
          <a:noFill/>
        </p:spPr>
        <p:txBody>
          <a:bodyPr wrap="square" rtlCol="0">
            <a:spAutoFit/>
          </a:bodyPr>
          <a:lstStyle/>
          <a:p>
            <a:r>
              <a:rPr lang="en-US" dirty="0"/>
              <a:t>This participant benefited greatly from out program and referred to it as his ‘therapy’. </a:t>
            </a:r>
          </a:p>
        </p:txBody>
      </p:sp>
    </p:spTree>
    <p:extLst>
      <p:ext uri="{BB962C8B-B14F-4D97-AF65-F5344CB8AC3E}">
        <p14:creationId xmlns:p14="http://schemas.microsoft.com/office/powerpoint/2010/main" val="2909211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46A137-C55E-B5A5-8B4A-361962B11A2D}"/>
              </a:ext>
            </a:extLst>
          </p:cNvPr>
          <p:cNvSpPr>
            <a:spLocks noGrp="1"/>
          </p:cNvSpPr>
          <p:nvPr>
            <p:ph type="body" idx="1"/>
          </p:nvPr>
        </p:nvSpPr>
        <p:spPr>
          <a:xfrm>
            <a:off x="8933555" y="480270"/>
            <a:ext cx="2631759" cy="4550040"/>
          </a:xfrm>
        </p:spPr>
        <p:txBody>
          <a:bodyPr/>
          <a:lstStyle/>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Paper </a:t>
            </a:r>
            <a:r>
              <a:rPr lang="en-US" dirty="0" err="1"/>
              <a:t>Machier</a:t>
            </a:r>
            <a:r>
              <a:rPr lang="en-US" dirty="0"/>
              <a:t> Jack Jumper – in progress</a:t>
            </a:r>
          </a:p>
        </p:txBody>
      </p:sp>
      <p:pic>
        <p:nvPicPr>
          <p:cNvPr id="5" name="Picture 4">
            <a:extLst>
              <a:ext uri="{FF2B5EF4-FFF2-40B4-BE49-F238E27FC236}">
                <a16:creationId xmlns:a16="http://schemas.microsoft.com/office/drawing/2014/main" id="{141BD95A-3A88-57B6-1B55-B5612A2FAF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4931" y="1131887"/>
            <a:ext cx="5212937" cy="3909703"/>
          </a:xfrm>
          <a:prstGeom prst="rect">
            <a:avLst/>
          </a:prstGeom>
        </p:spPr>
      </p:pic>
      <p:pic>
        <p:nvPicPr>
          <p:cNvPr id="7" name="Picture 6">
            <a:extLst>
              <a:ext uri="{FF2B5EF4-FFF2-40B4-BE49-F238E27FC236}">
                <a16:creationId xmlns:a16="http://schemas.microsoft.com/office/drawing/2014/main" id="{B86AE502-30B9-52D4-5E76-E158EEF1B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230981" y="1131888"/>
            <a:ext cx="5212939" cy="3909704"/>
          </a:xfrm>
          <a:prstGeom prst="rect">
            <a:avLst/>
          </a:prstGeom>
        </p:spPr>
      </p:pic>
    </p:spTree>
    <p:extLst>
      <p:ext uri="{BB962C8B-B14F-4D97-AF65-F5344CB8AC3E}">
        <p14:creationId xmlns:p14="http://schemas.microsoft.com/office/powerpoint/2010/main" val="3932339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D822-B0FE-F684-D50C-D040C7E7297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721C87A-C76C-2FF3-D635-4A0BCB4049A4}"/>
              </a:ext>
            </a:extLst>
          </p:cNvPr>
          <p:cNvPicPr>
            <a:picLocks noChangeAspect="1"/>
          </p:cNvPicPr>
          <p:nvPr/>
        </p:nvPicPr>
        <p:blipFill>
          <a:blip r:embed="rId3"/>
          <a:stretch>
            <a:fillRect/>
          </a:stretch>
        </p:blipFill>
        <p:spPr>
          <a:xfrm rot="5400000">
            <a:off x="101346" y="1101979"/>
            <a:ext cx="5894832" cy="4421124"/>
          </a:xfrm>
          <a:prstGeom prst="rect">
            <a:avLst/>
          </a:prstGeom>
        </p:spPr>
      </p:pic>
      <p:pic>
        <p:nvPicPr>
          <p:cNvPr id="7" name="Picture 6">
            <a:extLst>
              <a:ext uri="{FF2B5EF4-FFF2-40B4-BE49-F238E27FC236}">
                <a16:creationId xmlns:a16="http://schemas.microsoft.com/office/drawing/2014/main" id="{0767D192-AB17-DEC7-A405-D523023BDDD4}"/>
              </a:ext>
            </a:extLst>
          </p:cNvPr>
          <p:cNvPicPr>
            <a:picLocks noChangeAspect="1"/>
          </p:cNvPicPr>
          <p:nvPr/>
        </p:nvPicPr>
        <p:blipFill>
          <a:blip r:embed="rId4"/>
          <a:stretch>
            <a:fillRect/>
          </a:stretch>
        </p:blipFill>
        <p:spPr>
          <a:xfrm>
            <a:off x="5779176" y="365125"/>
            <a:ext cx="5467943" cy="4100957"/>
          </a:xfrm>
          <a:prstGeom prst="rect">
            <a:avLst/>
          </a:prstGeom>
        </p:spPr>
      </p:pic>
      <p:sp>
        <p:nvSpPr>
          <p:cNvPr id="8" name="TextBox 7">
            <a:extLst>
              <a:ext uri="{FF2B5EF4-FFF2-40B4-BE49-F238E27FC236}">
                <a16:creationId xmlns:a16="http://schemas.microsoft.com/office/drawing/2014/main" id="{D6F9085E-1988-A377-C183-8C591344197A}"/>
              </a:ext>
            </a:extLst>
          </p:cNvPr>
          <p:cNvSpPr txBox="1"/>
          <p:nvPr/>
        </p:nvSpPr>
        <p:spPr>
          <a:xfrm>
            <a:off x="6096000" y="5010912"/>
            <a:ext cx="5010912" cy="523220"/>
          </a:xfrm>
          <a:prstGeom prst="rect">
            <a:avLst/>
          </a:prstGeom>
          <a:noFill/>
        </p:spPr>
        <p:txBody>
          <a:bodyPr wrap="square" rtlCol="0">
            <a:spAutoFit/>
          </a:bodyPr>
          <a:lstStyle/>
          <a:p>
            <a:r>
              <a:rPr lang="en-US" dirty="0"/>
              <a:t>The creator of this Jack Jumper Ant won the Premier’s award at the Artists with Conviction Exhibition 2022</a:t>
            </a:r>
          </a:p>
        </p:txBody>
      </p:sp>
    </p:spTree>
    <p:extLst>
      <p:ext uri="{BB962C8B-B14F-4D97-AF65-F5344CB8AC3E}">
        <p14:creationId xmlns:p14="http://schemas.microsoft.com/office/powerpoint/2010/main" val="123916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F22DBB-E9D1-2AD4-A1E1-E2DE20437160}"/>
              </a:ext>
            </a:extLst>
          </p:cNvPr>
          <p:cNvSpPr>
            <a:spLocks noGrp="1"/>
          </p:cNvSpPr>
          <p:nvPr>
            <p:ph type="body" idx="1"/>
          </p:nvPr>
        </p:nvSpPr>
        <p:spPr>
          <a:xfrm>
            <a:off x="8660528" y="1825625"/>
            <a:ext cx="2693271" cy="4351338"/>
          </a:xfrm>
        </p:spPr>
        <p:txBody>
          <a:bodyPr/>
          <a:lstStyle/>
          <a:p>
            <a:pPr marL="114300" indent="0">
              <a:buNone/>
            </a:pPr>
            <a:r>
              <a:rPr lang="en-US" dirty="0"/>
              <a:t>Even the toilet doors got a makeover at Freedom Arts</a:t>
            </a:r>
          </a:p>
        </p:txBody>
      </p:sp>
      <p:pic>
        <p:nvPicPr>
          <p:cNvPr id="5" name="Picture 4">
            <a:extLst>
              <a:ext uri="{FF2B5EF4-FFF2-40B4-BE49-F238E27FC236}">
                <a16:creationId xmlns:a16="http://schemas.microsoft.com/office/drawing/2014/main" id="{FA7B0F48-B270-15C3-4CD2-03D6656F302C}"/>
              </a:ext>
            </a:extLst>
          </p:cNvPr>
          <p:cNvPicPr>
            <a:picLocks noChangeAspect="1"/>
          </p:cNvPicPr>
          <p:nvPr/>
        </p:nvPicPr>
        <p:blipFill rotWithShape="1">
          <a:blip r:embed="rId3"/>
          <a:srcRect l="2758" t="15262" r="5324" b="9949"/>
          <a:stretch/>
        </p:blipFill>
        <p:spPr>
          <a:xfrm rot="5400000">
            <a:off x="-582066" y="1417637"/>
            <a:ext cx="6303689" cy="3846787"/>
          </a:xfrm>
          <a:prstGeom prst="rect">
            <a:avLst/>
          </a:prstGeom>
        </p:spPr>
      </p:pic>
      <p:pic>
        <p:nvPicPr>
          <p:cNvPr id="7" name="Picture 6">
            <a:extLst>
              <a:ext uri="{FF2B5EF4-FFF2-40B4-BE49-F238E27FC236}">
                <a16:creationId xmlns:a16="http://schemas.microsoft.com/office/drawing/2014/main" id="{3DD7A2EB-9F3C-7023-1F9A-3C7306FE760B}"/>
              </a:ext>
            </a:extLst>
          </p:cNvPr>
          <p:cNvPicPr>
            <a:picLocks noChangeAspect="1"/>
          </p:cNvPicPr>
          <p:nvPr/>
        </p:nvPicPr>
        <p:blipFill rotWithShape="1">
          <a:blip r:embed="rId4"/>
          <a:srcRect l="3217" t="18837" r="5325" b="13015"/>
          <a:stretch/>
        </p:blipFill>
        <p:spPr>
          <a:xfrm rot="5400000">
            <a:off x="3440771" y="1676399"/>
            <a:ext cx="6272158" cy="3505202"/>
          </a:xfrm>
          <a:prstGeom prst="rect">
            <a:avLst/>
          </a:prstGeom>
        </p:spPr>
      </p:pic>
    </p:spTree>
    <p:extLst>
      <p:ext uri="{BB962C8B-B14F-4D97-AF65-F5344CB8AC3E}">
        <p14:creationId xmlns:p14="http://schemas.microsoft.com/office/powerpoint/2010/main" val="3957287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F2E7-4831-C254-1DDF-D7E179701714}"/>
              </a:ext>
            </a:extLst>
          </p:cNvPr>
          <p:cNvSpPr>
            <a:spLocks noGrp="1"/>
          </p:cNvSpPr>
          <p:nvPr>
            <p:ph type="title"/>
          </p:nvPr>
        </p:nvSpPr>
        <p:spPr/>
        <p:txBody>
          <a:bodyPr/>
          <a:lstStyle/>
          <a:p>
            <a:pPr algn="ctr"/>
            <a:r>
              <a:rPr lang="en-US" dirty="0"/>
              <a:t>Working with wood assemblage</a:t>
            </a:r>
          </a:p>
        </p:txBody>
      </p:sp>
      <p:pic>
        <p:nvPicPr>
          <p:cNvPr id="5" name="Picture 4">
            <a:extLst>
              <a:ext uri="{FF2B5EF4-FFF2-40B4-BE49-F238E27FC236}">
                <a16:creationId xmlns:a16="http://schemas.microsoft.com/office/drawing/2014/main" id="{B22104C4-89F3-B5C3-E874-5F03761D9A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57524" y="2257467"/>
            <a:ext cx="4867972" cy="3562349"/>
          </a:xfrm>
          <a:prstGeom prst="rect">
            <a:avLst/>
          </a:prstGeom>
        </p:spPr>
      </p:pic>
      <p:pic>
        <p:nvPicPr>
          <p:cNvPr id="9" name="Picture 8">
            <a:extLst>
              <a:ext uri="{FF2B5EF4-FFF2-40B4-BE49-F238E27FC236}">
                <a16:creationId xmlns:a16="http://schemas.microsoft.com/office/drawing/2014/main" id="{B0DE264C-A9FF-429D-5422-D402DEA5B2A1}"/>
              </a:ext>
            </a:extLst>
          </p:cNvPr>
          <p:cNvPicPr>
            <a:picLocks noChangeAspect="1"/>
          </p:cNvPicPr>
          <p:nvPr/>
        </p:nvPicPr>
        <p:blipFill>
          <a:blip r:embed="rId4"/>
          <a:stretch>
            <a:fillRect/>
          </a:stretch>
        </p:blipFill>
        <p:spPr>
          <a:xfrm>
            <a:off x="8145733" y="1518623"/>
            <a:ext cx="3650979" cy="4867973"/>
          </a:xfrm>
          <a:prstGeom prst="rect">
            <a:avLst/>
          </a:prstGeom>
        </p:spPr>
      </p:pic>
      <p:pic>
        <p:nvPicPr>
          <p:cNvPr id="11" name="Picture 10">
            <a:extLst>
              <a:ext uri="{FF2B5EF4-FFF2-40B4-BE49-F238E27FC236}">
                <a16:creationId xmlns:a16="http://schemas.microsoft.com/office/drawing/2014/main" id="{BE57A726-D785-DE49-85C3-3977CBC9051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483370" y="2114550"/>
            <a:ext cx="3048000" cy="3361045"/>
          </a:xfrm>
          <a:prstGeom prst="rect">
            <a:avLst/>
          </a:prstGeom>
        </p:spPr>
      </p:pic>
    </p:spTree>
    <p:extLst>
      <p:ext uri="{BB962C8B-B14F-4D97-AF65-F5344CB8AC3E}">
        <p14:creationId xmlns:p14="http://schemas.microsoft.com/office/powerpoint/2010/main" val="1553415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C1CF-4D57-2DC6-67AA-9ECB5274C6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4D60241-9189-EF9F-BF9D-0209F52132AD}"/>
              </a:ext>
            </a:extLst>
          </p:cNvPr>
          <p:cNvSpPr>
            <a:spLocks noGrp="1"/>
          </p:cNvSpPr>
          <p:nvPr>
            <p:ph type="body" idx="1"/>
          </p:nvPr>
        </p:nvSpPr>
        <p:spPr>
          <a:xfrm>
            <a:off x="838200" y="4686300"/>
            <a:ext cx="9705975" cy="1490662"/>
          </a:xfrm>
        </p:spPr>
        <p:txBody>
          <a:bodyPr/>
          <a:lstStyle/>
          <a:p>
            <a:pPr marL="114300" indent="0">
              <a:buNone/>
            </a:pPr>
            <a:r>
              <a:rPr lang="en-US" dirty="0"/>
              <a:t>Moto jigsaws – an enterprise initiative that is being explored by the participant, excited by the potential. </a:t>
            </a:r>
          </a:p>
        </p:txBody>
      </p:sp>
      <p:pic>
        <p:nvPicPr>
          <p:cNvPr id="5" name="Picture 4">
            <a:extLst>
              <a:ext uri="{FF2B5EF4-FFF2-40B4-BE49-F238E27FC236}">
                <a16:creationId xmlns:a16="http://schemas.microsoft.com/office/drawing/2014/main" id="{62B7ED18-EF9B-1D6E-1B9B-40E0200349A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8174" y="365125"/>
            <a:ext cx="5639893" cy="3278188"/>
          </a:xfrm>
          <a:prstGeom prst="rect">
            <a:avLst/>
          </a:prstGeom>
        </p:spPr>
      </p:pic>
      <p:pic>
        <p:nvPicPr>
          <p:cNvPr id="7" name="Picture 6">
            <a:extLst>
              <a:ext uri="{FF2B5EF4-FFF2-40B4-BE49-F238E27FC236}">
                <a16:creationId xmlns:a16="http://schemas.microsoft.com/office/drawing/2014/main" id="{8D24E1CB-495B-E339-763E-A8D25E98FD99}"/>
              </a:ext>
            </a:extLst>
          </p:cNvPr>
          <p:cNvPicPr>
            <a:picLocks noChangeAspect="1"/>
          </p:cNvPicPr>
          <p:nvPr/>
        </p:nvPicPr>
        <p:blipFill>
          <a:blip r:embed="rId3"/>
          <a:stretch>
            <a:fillRect/>
          </a:stretch>
        </p:blipFill>
        <p:spPr>
          <a:xfrm>
            <a:off x="6397096" y="365125"/>
            <a:ext cx="5361517" cy="4021138"/>
          </a:xfrm>
          <a:prstGeom prst="rect">
            <a:avLst/>
          </a:prstGeom>
        </p:spPr>
      </p:pic>
    </p:spTree>
    <p:extLst>
      <p:ext uri="{BB962C8B-B14F-4D97-AF65-F5344CB8AC3E}">
        <p14:creationId xmlns:p14="http://schemas.microsoft.com/office/powerpoint/2010/main" val="3070435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350DD0-EC72-C3C6-1756-F68402600521}"/>
              </a:ext>
            </a:extLst>
          </p:cNvPr>
          <p:cNvSpPr>
            <a:spLocks noGrp="1"/>
          </p:cNvSpPr>
          <p:nvPr>
            <p:ph type="body" idx="1"/>
          </p:nvPr>
        </p:nvSpPr>
        <p:spPr>
          <a:xfrm>
            <a:off x="444843" y="148282"/>
            <a:ext cx="10908957" cy="6326660"/>
          </a:xfrm>
        </p:spPr>
        <p:txBody>
          <a:bodyPr>
            <a:noAutofit/>
          </a:bodyPr>
          <a:lstStyle/>
          <a:p>
            <a:pPr marL="114300" indent="0" algn="ctr" rtl="0">
              <a:lnSpc>
                <a:spcPct val="210000"/>
              </a:lnSpc>
              <a:spcBef>
                <a:spcPts val="0"/>
              </a:spcBef>
              <a:spcAft>
                <a:spcPts val="0"/>
              </a:spcAft>
              <a:buNone/>
            </a:pPr>
            <a:r>
              <a:rPr lang="en-AU" sz="1600" b="0" i="0" u="none" strike="noStrike" dirty="0">
                <a:solidFill>
                  <a:srgbClr val="4C5150"/>
                </a:solidFill>
                <a:effectLst/>
                <a:latin typeface="+mn-lt"/>
              </a:rPr>
              <a:t>Important partners and associations developed in the Freedom program include: </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Salvation Army - Beyond the Wire  - Ian Wilkinson</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Bethlehem House Accommodation (Parolees) </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Sexual Assault Support Services - (Women on Justice orders in supported accommodation) </a:t>
            </a:r>
            <a:r>
              <a:rPr lang="en-AU" sz="1600" b="0" i="0" u="none" strike="noStrike" dirty="0" err="1">
                <a:solidFill>
                  <a:srgbClr val="4C5150"/>
                </a:solidFill>
                <a:effectLst/>
                <a:latin typeface="+mn-lt"/>
              </a:rPr>
              <a:t>Yvona</a:t>
            </a:r>
            <a:r>
              <a:rPr lang="en-AU" sz="1600" b="0" i="0" u="none" strike="noStrike" dirty="0">
                <a:solidFill>
                  <a:srgbClr val="4C5150"/>
                </a:solidFill>
                <a:effectLst/>
                <a:latin typeface="+mn-lt"/>
              </a:rPr>
              <a:t> </a:t>
            </a:r>
            <a:r>
              <a:rPr lang="en-AU" sz="1600" b="0" i="0" u="none" strike="noStrike" dirty="0" err="1">
                <a:solidFill>
                  <a:srgbClr val="4C5150"/>
                </a:solidFill>
                <a:effectLst/>
                <a:latin typeface="+mn-lt"/>
              </a:rPr>
              <a:t>Nouzova</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Prison Redress Counsellor Ignacio </a:t>
            </a:r>
            <a:r>
              <a:rPr lang="en-AU" sz="1600" dirty="0">
                <a:solidFill>
                  <a:srgbClr val="4C5150"/>
                </a:solidFill>
                <a:latin typeface="+mn-lt"/>
              </a:rPr>
              <a:t>R</a:t>
            </a:r>
            <a:r>
              <a:rPr lang="en-AU" sz="1600" b="0" i="0" u="none" strike="noStrike" dirty="0">
                <a:solidFill>
                  <a:srgbClr val="4C5150"/>
                </a:solidFill>
                <a:effectLst/>
                <a:latin typeface="+mn-lt"/>
              </a:rPr>
              <a:t>odriguez</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Red Cross Support Services and their networks</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Max Employment - Georgina Price - (Regional Manager supporting clients on orders)</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Artist with Conviction team at Risdon Prison Kylie </a:t>
            </a:r>
            <a:r>
              <a:rPr lang="en-AU" sz="1600" b="0" i="0" u="none" strike="noStrike" dirty="0" err="1">
                <a:solidFill>
                  <a:srgbClr val="4C5150"/>
                </a:solidFill>
                <a:effectLst/>
                <a:latin typeface="+mn-lt"/>
              </a:rPr>
              <a:t>Chomatek</a:t>
            </a:r>
            <a:r>
              <a:rPr lang="en-AU" sz="1600" b="0" i="0" u="none" strike="noStrike" dirty="0">
                <a:solidFill>
                  <a:srgbClr val="4C5150"/>
                </a:solidFill>
                <a:effectLst/>
                <a:latin typeface="+mn-lt"/>
              </a:rPr>
              <a:t>, Wendy </a:t>
            </a:r>
            <a:r>
              <a:rPr lang="en-AU" sz="1600" b="0" i="0" u="none" strike="noStrike" dirty="0" err="1">
                <a:solidFill>
                  <a:srgbClr val="4C5150"/>
                </a:solidFill>
                <a:effectLst/>
                <a:latin typeface="+mn-lt"/>
              </a:rPr>
              <a:t>Aboud</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Literacy Coordinator - Community Corrections Susan Buggy</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Risdon Prison Reintegration Team - Katherine Dent - Programs Manager John Pickering</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Justice Reform Initiative </a:t>
            </a:r>
            <a:endParaRPr lang="en-AU" sz="1600" b="0" dirty="0">
              <a:effectLst/>
              <a:latin typeface="+mn-lt"/>
            </a:endParaRPr>
          </a:p>
          <a:p>
            <a:pPr rtl="0">
              <a:lnSpc>
                <a:spcPct val="210000"/>
              </a:lnSpc>
              <a:spcBef>
                <a:spcPts val="0"/>
              </a:spcBef>
              <a:spcAft>
                <a:spcPts val="0"/>
              </a:spcAft>
            </a:pPr>
            <a:r>
              <a:rPr lang="en-AU" sz="1600" b="0" i="0" u="none" strike="noStrike" dirty="0">
                <a:solidFill>
                  <a:srgbClr val="4C5150"/>
                </a:solidFill>
                <a:effectLst/>
                <a:latin typeface="+mn-lt"/>
              </a:rPr>
              <a:t>Youth Justice Support</a:t>
            </a:r>
            <a:endParaRPr lang="en-AU" sz="1600" b="0" dirty="0">
              <a:effectLst/>
              <a:latin typeface="+mn-lt"/>
            </a:endParaRPr>
          </a:p>
          <a:p>
            <a:pPr marL="114300" indent="0">
              <a:lnSpc>
                <a:spcPct val="210000"/>
              </a:lnSpc>
              <a:buNone/>
            </a:pPr>
            <a:br>
              <a:rPr lang="en-AU" sz="1400" dirty="0"/>
            </a:br>
            <a:endParaRPr lang="en-US" sz="1400" dirty="0"/>
          </a:p>
        </p:txBody>
      </p:sp>
    </p:spTree>
    <p:extLst>
      <p:ext uri="{BB962C8B-B14F-4D97-AF65-F5344CB8AC3E}">
        <p14:creationId xmlns:p14="http://schemas.microsoft.com/office/powerpoint/2010/main" val="22385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1160e19af1e_0_48"/>
          <p:cNvSpPr txBox="1">
            <a:spLocks noGrp="1"/>
          </p:cNvSpPr>
          <p:nvPr>
            <p:ph type="ctrTitle"/>
          </p:nvPr>
        </p:nvSpPr>
        <p:spPr>
          <a:xfrm>
            <a:off x="1524000" y="762738"/>
            <a:ext cx="9144000" cy="49791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000000"/>
              </a:buClr>
              <a:buSzPts val="990"/>
              <a:buFont typeface="Arial"/>
              <a:buNone/>
            </a:pPr>
            <a:endParaRPr sz="1390" dirty="0">
              <a:solidFill>
                <a:srgbClr val="4C5150"/>
              </a:solidFill>
              <a:latin typeface="Arial"/>
              <a:ea typeface="Arial"/>
              <a:cs typeface="Arial"/>
              <a:sym typeface="Arial"/>
            </a:endParaRPr>
          </a:p>
          <a:p>
            <a:pPr marL="0" lvl="0" indent="0" algn="l" rtl="0">
              <a:lnSpc>
                <a:spcPct val="100000"/>
              </a:lnSpc>
              <a:spcBef>
                <a:spcPts val="0"/>
              </a:spcBef>
              <a:spcAft>
                <a:spcPts val="0"/>
              </a:spcAft>
              <a:buSzPts val="990"/>
              <a:buNone/>
            </a:pPr>
            <a:endParaRPr sz="1390" dirty="0">
              <a:solidFill>
                <a:srgbClr val="4C5150"/>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790" dirty="0">
                <a:solidFill>
                  <a:srgbClr val="4C5150"/>
                </a:solidFill>
                <a:latin typeface="Arial"/>
                <a:ea typeface="Arial"/>
                <a:cs typeface="Arial"/>
                <a:sym typeface="Arial"/>
              </a:rPr>
              <a:t>Overall Project Aims:</a:t>
            </a:r>
            <a:endParaRPr sz="1790" dirty="0">
              <a:solidFill>
                <a:srgbClr val="4C5150"/>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790" dirty="0">
              <a:solidFill>
                <a:srgbClr val="4C5150"/>
              </a:solidFill>
              <a:latin typeface="Arial"/>
              <a:ea typeface="Arial"/>
              <a:cs typeface="Arial"/>
              <a:sym typeface="Arial"/>
            </a:endParaRPr>
          </a:p>
          <a:p>
            <a:pPr marL="457200" lvl="0" indent="-342265" algn="l" rtl="0">
              <a:lnSpc>
                <a:spcPct val="150000"/>
              </a:lnSpc>
              <a:spcBef>
                <a:spcPts val="0"/>
              </a:spcBef>
              <a:spcAft>
                <a:spcPts val="0"/>
              </a:spcAft>
              <a:buClr>
                <a:srgbClr val="4C5150"/>
              </a:buClr>
              <a:buSzPts val="1790"/>
              <a:buFont typeface="Arial"/>
              <a:buAutoNum type="arabicPeriod"/>
            </a:pPr>
            <a:r>
              <a:rPr lang="en-US" sz="1790" dirty="0">
                <a:solidFill>
                  <a:srgbClr val="4C5150"/>
                </a:solidFill>
                <a:latin typeface="Arial"/>
                <a:ea typeface="Arial"/>
                <a:cs typeface="Arial"/>
                <a:sym typeface="Arial"/>
              </a:rPr>
              <a:t>Gain an improved understanding of themselves and the world around them.</a:t>
            </a:r>
            <a:endParaRPr sz="1790" dirty="0">
              <a:solidFill>
                <a:srgbClr val="4C5150"/>
              </a:solidFill>
              <a:latin typeface="Arial"/>
              <a:ea typeface="Arial"/>
              <a:cs typeface="Arial"/>
              <a:sym typeface="Arial"/>
            </a:endParaRPr>
          </a:p>
          <a:p>
            <a:pPr marL="457200" lvl="0" indent="-342265" algn="l" rtl="0">
              <a:lnSpc>
                <a:spcPct val="100000"/>
              </a:lnSpc>
              <a:spcBef>
                <a:spcPts val="0"/>
              </a:spcBef>
              <a:spcAft>
                <a:spcPts val="0"/>
              </a:spcAft>
              <a:buClr>
                <a:srgbClr val="4C5150"/>
              </a:buClr>
              <a:buSzPts val="1790"/>
              <a:buFont typeface="Arial"/>
              <a:buAutoNum type="arabicPeriod"/>
            </a:pPr>
            <a:r>
              <a:rPr lang="en-US" sz="1790" dirty="0">
                <a:solidFill>
                  <a:srgbClr val="4C5150"/>
                </a:solidFill>
                <a:latin typeface="Arial"/>
                <a:ea typeface="Arial"/>
                <a:cs typeface="Arial"/>
                <a:sym typeface="Arial"/>
              </a:rPr>
              <a:t>Learn and practice new skills in creative thinking, creative arts and making techniques in a safe space</a:t>
            </a:r>
            <a:endParaRPr sz="1790" dirty="0">
              <a:solidFill>
                <a:srgbClr val="4C5150"/>
              </a:solidFill>
              <a:latin typeface="Arial"/>
              <a:ea typeface="Arial"/>
              <a:cs typeface="Arial"/>
              <a:sym typeface="Arial"/>
            </a:endParaRPr>
          </a:p>
          <a:p>
            <a:pPr marL="457200" lvl="0" indent="0" algn="l" rtl="0">
              <a:lnSpc>
                <a:spcPct val="100000"/>
              </a:lnSpc>
              <a:spcBef>
                <a:spcPts val="0"/>
              </a:spcBef>
              <a:spcAft>
                <a:spcPts val="0"/>
              </a:spcAft>
              <a:buClr>
                <a:schemeClr val="dk1"/>
              </a:buClr>
              <a:buSzPts val="990"/>
              <a:buFont typeface="Arial"/>
              <a:buNone/>
            </a:pPr>
            <a:endParaRPr sz="1790" dirty="0">
              <a:solidFill>
                <a:srgbClr val="4C5150"/>
              </a:solidFill>
              <a:latin typeface="Arial"/>
              <a:ea typeface="Arial"/>
              <a:cs typeface="Arial"/>
              <a:sym typeface="Arial"/>
            </a:endParaRPr>
          </a:p>
          <a:p>
            <a:pPr marL="457200" lvl="0" indent="-342265" algn="l" rtl="0">
              <a:lnSpc>
                <a:spcPct val="100000"/>
              </a:lnSpc>
              <a:spcBef>
                <a:spcPts val="0"/>
              </a:spcBef>
              <a:spcAft>
                <a:spcPts val="0"/>
              </a:spcAft>
              <a:buClr>
                <a:srgbClr val="4C5150"/>
              </a:buClr>
              <a:buSzPts val="1790"/>
              <a:buFont typeface="Arial"/>
              <a:buAutoNum type="arabicPeriod"/>
            </a:pPr>
            <a:r>
              <a:rPr lang="en-US" sz="1790" dirty="0">
                <a:solidFill>
                  <a:srgbClr val="4C5150"/>
                </a:solidFill>
                <a:latin typeface="Arial"/>
                <a:ea typeface="Arial"/>
                <a:cs typeface="Arial"/>
                <a:sym typeface="Arial"/>
              </a:rPr>
              <a:t>Gain opportunities to experience positive feelings of success and achievement leading to improved self-esteem, self-confidence and greater self-efficacy</a:t>
            </a:r>
            <a:endParaRPr sz="1790" dirty="0">
              <a:solidFill>
                <a:srgbClr val="4C5150"/>
              </a:solidFill>
              <a:latin typeface="Arial"/>
              <a:ea typeface="Arial"/>
              <a:cs typeface="Arial"/>
              <a:sym typeface="Arial"/>
            </a:endParaRPr>
          </a:p>
          <a:p>
            <a:pPr marL="457200" lvl="0" indent="0" algn="l" rtl="0">
              <a:lnSpc>
                <a:spcPct val="100000"/>
              </a:lnSpc>
              <a:spcBef>
                <a:spcPts val="0"/>
              </a:spcBef>
              <a:spcAft>
                <a:spcPts val="0"/>
              </a:spcAft>
              <a:buClr>
                <a:schemeClr val="dk1"/>
              </a:buClr>
              <a:buSzPts val="990"/>
              <a:buFont typeface="Arial"/>
              <a:buNone/>
            </a:pPr>
            <a:endParaRPr sz="1790" dirty="0">
              <a:solidFill>
                <a:srgbClr val="4C5150"/>
              </a:solidFill>
              <a:latin typeface="Arial"/>
              <a:ea typeface="Arial"/>
              <a:cs typeface="Arial"/>
              <a:sym typeface="Arial"/>
            </a:endParaRPr>
          </a:p>
          <a:p>
            <a:pPr marL="457200" lvl="0" indent="-342265" algn="l" rtl="0">
              <a:lnSpc>
                <a:spcPct val="150000"/>
              </a:lnSpc>
              <a:spcBef>
                <a:spcPts val="0"/>
              </a:spcBef>
              <a:spcAft>
                <a:spcPts val="0"/>
              </a:spcAft>
              <a:buClr>
                <a:srgbClr val="4C5150"/>
              </a:buClr>
              <a:buSzPts val="1790"/>
              <a:buFont typeface="Arial"/>
              <a:buAutoNum type="arabicPeriod"/>
            </a:pPr>
            <a:r>
              <a:rPr lang="en-US" sz="1790" dirty="0">
                <a:solidFill>
                  <a:srgbClr val="4C5150"/>
                </a:solidFill>
                <a:latin typeface="Arial"/>
                <a:ea typeface="Arial"/>
                <a:cs typeface="Arial"/>
                <a:sym typeface="Arial"/>
              </a:rPr>
              <a:t>Improve the ability to form and maintain positive relationships.</a:t>
            </a:r>
            <a:endParaRPr sz="1790" dirty="0">
              <a:solidFill>
                <a:srgbClr val="4C5150"/>
              </a:solidFill>
              <a:latin typeface="Arial"/>
              <a:ea typeface="Arial"/>
              <a:cs typeface="Arial"/>
              <a:sym typeface="Arial"/>
            </a:endParaRPr>
          </a:p>
          <a:p>
            <a:pPr marL="457200" lvl="0" indent="-342265" algn="l" rtl="0">
              <a:lnSpc>
                <a:spcPct val="150000"/>
              </a:lnSpc>
              <a:spcBef>
                <a:spcPts val="0"/>
              </a:spcBef>
              <a:spcAft>
                <a:spcPts val="0"/>
              </a:spcAft>
              <a:buClr>
                <a:srgbClr val="4C5150"/>
              </a:buClr>
              <a:buSzPts val="1790"/>
              <a:buFont typeface="Arial"/>
              <a:buAutoNum type="arabicPeriod"/>
            </a:pPr>
            <a:r>
              <a:rPr lang="en-US" sz="1790" dirty="0">
                <a:solidFill>
                  <a:srgbClr val="4C5150"/>
                </a:solidFill>
                <a:latin typeface="Arial"/>
                <a:ea typeface="Arial"/>
                <a:cs typeface="Arial"/>
                <a:sym typeface="Arial"/>
              </a:rPr>
              <a:t>Learn strategies for dealing with stress and recovery from addictive </a:t>
            </a:r>
            <a:r>
              <a:rPr lang="en-US" sz="1790" dirty="0" err="1">
                <a:solidFill>
                  <a:srgbClr val="4C5150"/>
                </a:solidFill>
                <a:latin typeface="Arial"/>
                <a:ea typeface="Arial"/>
                <a:cs typeface="Arial"/>
                <a:sym typeface="Arial"/>
              </a:rPr>
              <a:t>behaviours</a:t>
            </a:r>
            <a:endParaRPr sz="1790" dirty="0">
              <a:solidFill>
                <a:srgbClr val="4C5150"/>
              </a:solidFill>
              <a:latin typeface="Arial"/>
              <a:ea typeface="Arial"/>
              <a:cs typeface="Arial"/>
              <a:sym typeface="Arial"/>
            </a:endParaRPr>
          </a:p>
          <a:p>
            <a:pPr marL="457200" lvl="0" indent="-342265" algn="l" rtl="0">
              <a:lnSpc>
                <a:spcPct val="100000"/>
              </a:lnSpc>
              <a:spcBef>
                <a:spcPts val="0"/>
              </a:spcBef>
              <a:spcAft>
                <a:spcPts val="0"/>
              </a:spcAft>
              <a:buClr>
                <a:srgbClr val="4C5150"/>
              </a:buClr>
              <a:buSzPts val="1790"/>
              <a:buFont typeface="Arial"/>
              <a:buAutoNum type="arabicPeriod"/>
            </a:pPr>
            <a:r>
              <a:rPr lang="en-US" sz="1790" dirty="0">
                <a:solidFill>
                  <a:srgbClr val="4C5150"/>
                </a:solidFill>
                <a:latin typeface="Arial"/>
                <a:ea typeface="Arial"/>
                <a:cs typeface="Arial"/>
                <a:sym typeface="Arial"/>
              </a:rPr>
              <a:t>Form pathways to engagement with the broader community, lifelong learning and social programs bringing new opportunities for positive social engagement and forming new friendship groups</a:t>
            </a:r>
            <a:endParaRPr sz="1790" dirty="0">
              <a:solidFill>
                <a:srgbClr val="4C5150"/>
              </a:solidFill>
              <a:latin typeface="Arial"/>
              <a:ea typeface="Arial"/>
              <a:cs typeface="Arial"/>
              <a:sym typeface="Arial"/>
            </a:endParaRPr>
          </a:p>
          <a:p>
            <a:pPr marL="0" lvl="0" indent="0" algn="ctr" rtl="0">
              <a:lnSpc>
                <a:spcPct val="90000"/>
              </a:lnSpc>
              <a:spcBef>
                <a:spcPts val="0"/>
              </a:spcBef>
              <a:spcAft>
                <a:spcPts val="0"/>
              </a:spcAft>
              <a:buSzPts val="990"/>
              <a:buNone/>
            </a:pPr>
            <a:endParaRPr sz="136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1A4E-9E73-11DF-77E6-ED52DEBC133A}"/>
              </a:ext>
            </a:extLst>
          </p:cNvPr>
          <p:cNvSpPr>
            <a:spLocks noGrp="1"/>
          </p:cNvSpPr>
          <p:nvPr>
            <p:ph type="title"/>
          </p:nvPr>
        </p:nvSpPr>
        <p:spPr/>
        <p:txBody>
          <a:bodyPr/>
          <a:lstStyle/>
          <a:p>
            <a:pPr algn="ctr"/>
            <a:r>
              <a:rPr lang="en-US" dirty="0"/>
              <a:t>CMD first workshop for staff for AWC </a:t>
            </a:r>
            <a:br>
              <a:rPr lang="en-US" dirty="0"/>
            </a:br>
            <a:r>
              <a:rPr lang="en-US" dirty="0"/>
              <a:t>Client won award – went on to TAFE</a:t>
            </a:r>
          </a:p>
        </p:txBody>
      </p:sp>
      <p:sp>
        <p:nvSpPr>
          <p:cNvPr id="3" name="Text Placeholder 2">
            <a:extLst>
              <a:ext uri="{FF2B5EF4-FFF2-40B4-BE49-F238E27FC236}">
                <a16:creationId xmlns:a16="http://schemas.microsoft.com/office/drawing/2014/main" id="{B7D0DD61-85E0-2BBB-32BA-8B5A98C6A268}"/>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89E7786B-C49D-635A-4743-049E08DF8F3E}"/>
              </a:ext>
            </a:extLst>
          </p:cNvPr>
          <p:cNvPicPr>
            <a:picLocks noChangeAspect="1"/>
          </p:cNvPicPr>
          <p:nvPr/>
        </p:nvPicPr>
        <p:blipFill>
          <a:blip r:embed="rId2"/>
          <a:stretch>
            <a:fillRect/>
          </a:stretch>
        </p:blipFill>
        <p:spPr>
          <a:xfrm>
            <a:off x="572529" y="1825625"/>
            <a:ext cx="5801784" cy="4351338"/>
          </a:xfrm>
          <a:prstGeom prst="rect">
            <a:avLst/>
          </a:prstGeom>
        </p:spPr>
      </p:pic>
      <p:pic>
        <p:nvPicPr>
          <p:cNvPr id="9" name="Picture 8">
            <a:extLst>
              <a:ext uri="{FF2B5EF4-FFF2-40B4-BE49-F238E27FC236}">
                <a16:creationId xmlns:a16="http://schemas.microsoft.com/office/drawing/2014/main" id="{D33D2CD0-BE12-8BA1-9AC7-45550C607842}"/>
              </a:ext>
            </a:extLst>
          </p:cNvPr>
          <p:cNvPicPr>
            <a:picLocks noChangeAspect="1"/>
          </p:cNvPicPr>
          <p:nvPr/>
        </p:nvPicPr>
        <p:blipFill rotWithShape="1">
          <a:blip r:embed="rId3"/>
          <a:srcRect l="5545" t="3228" r="18688"/>
          <a:stretch/>
        </p:blipFill>
        <p:spPr>
          <a:xfrm rot="5400000">
            <a:off x="6562998" y="1813413"/>
            <a:ext cx="4425004" cy="4271032"/>
          </a:xfrm>
          <a:prstGeom prst="rect">
            <a:avLst/>
          </a:prstGeom>
        </p:spPr>
      </p:pic>
      <p:sp>
        <p:nvSpPr>
          <p:cNvPr id="10" name="Rectangle 9">
            <a:extLst>
              <a:ext uri="{FF2B5EF4-FFF2-40B4-BE49-F238E27FC236}">
                <a16:creationId xmlns:a16="http://schemas.microsoft.com/office/drawing/2014/main" id="{729DDA25-F6B3-53F6-2199-528CA5316114}"/>
              </a:ext>
            </a:extLst>
          </p:cNvPr>
          <p:cNvSpPr/>
          <p:nvPr/>
        </p:nvSpPr>
        <p:spPr>
          <a:xfrm>
            <a:off x="2916195" y="3429000"/>
            <a:ext cx="370702" cy="451022"/>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Tree>
    <p:extLst>
      <p:ext uri="{BB962C8B-B14F-4D97-AF65-F5344CB8AC3E}">
        <p14:creationId xmlns:p14="http://schemas.microsoft.com/office/powerpoint/2010/main" val="1342749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D3696B-C6AD-448A-06AE-6AA96B0529B5}"/>
              </a:ext>
            </a:extLst>
          </p:cNvPr>
          <p:cNvSpPr>
            <a:spLocks noGrp="1"/>
          </p:cNvSpPr>
          <p:nvPr>
            <p:ph type="body" idx="1"/>
          </p:nvPr>
        </p:nvSpPr>
        <p:spPr>
          <a:xfrm>
            <a:off x="7849589" y="2063132"/>
            <a:ext cx="3516085" cy="3138261"/>
          </a:xfrm>
        </p:spPr>
        <p:txBody>
          <a:bodyPr>
            <a:normAutofit/>
          </a:bodyPr>
          <a:lstStyle/>
          <a:p>
            <a:pPr marL="114300" indent="0">
              <a:buNone/>
            </a:pPr>
            <a:r>
              <a:rPr lang="en-US" sz="1800" dirty="0"/>
              <a:t>Building relationships with Corrections Staff to improve program referrals– workshop for staff as part of Artists with Conviction Exhibition to be held at Kickstart Arts November 2022</a:t>
            </a:r>
          </a:p>
        </p:txBody>
      </p:sp>
      <p:pic>
        <p:nvPicPr>
          <p:cNvPr id="5" name="Picture 4">
            <a:extLst>
              <a:ext uri="{FF2B5EF4-FFF2-40B4-BE49-F238E27FC236}">
                <a16:creationId xmlns:a16="http://schemas.microsoft.com/office/drawing/2014/main" id="{20C40869-E316-FA32-F4F0-91546027F2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846" y="581891"/>
            <a:ext cx="6929252" cy="5196939"/>
          </a:xfrm>
          <a:prstGeom prst="rect">
            <a:avLst/>
          </a:prstGeom>
        </p:spPr>
      </p:pic>
    </p:spTree>
    <p:extLst>
      <p:ext uri="{BB962C8B-B14F-4D97-AF65-F5344CB8AC3E}">
        <p14:creationId xmlns:p14="http://schemas.microsoft.com/office/powerpoint/2010/main" val="3445788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160e19af1e_0_68"/>
          <p:cNvSpPr txBox="1">
            <a:spLocks noGrp="1"/>
          </p:cNvSpPr>
          <p:nvPr>
            <p:ph type="title"/>
          </p:nvPr>
        </p:nvSpPr>
        <p:spPr>
          <a:xfrm>
            <a:off x="829963" y="307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solidFill>
                  <a:schemeClr val="accent2">
                    <a:lumMod val="75000"/>
                  </a:schemeClr>
                </a:solidFill>
              </a:rPr>
              <a:t>Client Testimonials – </a:t>
            </a:r>
            <a:r>
              <a:rPr lang="en-US" sz="3200" dirty="0">
                <a:solidFill>
                  <a:schemeClr val="accent2">
                    <a:lumMod val="75000"/>
                  </a:schemeClr>
                </a:solidFill>
              </a:rPr>
              <a:t>drawn from Anglicare evaluation</a:t>
            </a:r>
            <a:endParaRPr dirty="0">
              <a:solidFill>
                <a:schemeClr val="accent2">
                  <a:lumMod val="75000"/>
                </a:schemeClr>
              </a:solidFill>
            </a:endParaRPr>
          </a:p>
        </p:txBody>
      </p:sp>
      <p:sp>
        <p:nvSpPr>
          <p:cNvPr id="281" name="Google Shape;281;g1160e19af1e_0_68"/>
          <p:cNvSpPr txBox="1">
            <a:spLocks noGrp="1"/>
          </p:cNvSpPr>
          <p:nvPr>
            <p:ph type="body" idx="1"/>
          </p:nvPr>
        </p:nvSpPr>
        <p:spPr>
          <a:xfrm>
            <a:off x="838200" y="1356450"/>
            <a:ext cx="10515600" cy="5173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ct val="50000"/>
              <a:buFont typeface="Arial"/>
              <a:buNone/>
            </a:pPr>
            <a:endParaRPr sz="2200" dirty="0">
              <a:latin typeface="Arial"/>
              <a:ea typeface="Arial"/>
              <a:cs typeface="Arial"/>
              <a:sym typeface="Arial"/>
            </a:endParaRPr>
          </a:p>
          <a:p>
            <a:pPr marL="0" lvl="0" indent="0" algn="l" rtl="0">
              <a:lnSpc>
                <a:spcPct val="115000"/>
              </a:lnSpc>
              <a:spcBef>
                <a:spcPts val="0"/>
              </a:spcBef>
              <a:spcAft>
                <a:spcPts val="0"/>
              </a:spcAft>
              <a:buClr>
                <a:schemeClr val="dk1"/>
              </a:buClr>
              <a:buSzPct val="50000"/>
              <a:buFont typeface="Arial"/>
              <a:buNone/>
            </a:pPr>
            <a:endParaRPr sz="2200" dirty="0">
              <a:latin typeface="Arial"/>
              <a:ea typeface="Arial"/>
              <a:cs typeface="Arial"/>
              <a:sym typeface="Arial"/>
            </a:endParaRPr>
          </a:p>
          <a:p>
            <a:pPr marL="0" lvl="0" indent="0" algn="l" rtl="0">
              <a:lnSpc>
                <a:spcPct val="115000"/>
              </a:lnSpc>
              <a:spcBef>
                <a:spcPts val="0"/>
              </a:spcBef>
              <a:spcAft>
                <a:spcPts val="0"/>
              </a:spcAft>
              <a:buClr>
                <a:schemeClr val="dk1"/>
              </a:buClr>
              <a:buSzPct val="50000"/>
              <a:buFont typeface="Arial"/>
              <a:buNone/>
            </a:pPr>
            <a:endParaRPr sz="2200" dirty="0">
              <a:latin typeface="Arial"/>
              <a:ea typeface="Arial"/>
              <a:cs typeface="Arial"/>
              <a:sym typeface="Arial"/>
            </a:endParaRPr>
          </a:p>
          <a:p>
            <a:pPr marL="0" lvl="0" indent="0" algn="l" rtl="0">
              <a:lnSpc>
                <a:spcPct val="115000"/>
              </a:lnSpc>
              <a:spcBef>
                <a:spcPts val="0"/>
              </a:spcBef>
              <a:spcAft>
                <a:spcPts val="0"/>
              </a:spcAft>
              <a:buClr>
                <a:schemeClr val="dk1"/>
              </a:buClr>
              <a:buSzPct val="50000"/>
              <a:buFont typeface="Arial"/>
              <a:buNone/>
            </a:pPr>
            <a:endParaRPr sz="2200" dirty="0">
              <a:latin typeface="Arial"/>
              <a:ea typeface="Arial"/>
              <a:cs typeface="Arial"/>
              <a:sym typeface="Arial"/>
            </a:endParaRPr>
          </a:p>
          <a:p>
            <a:pPr marL="0" lvl="0" indent="0" algn="l" rtl="0">
              <a:lnSpc>
                <a:spcPct val="115000"/>
              </a:lnSpc>
              <a:spcBef>
                <a:spcPts val="0"/>
              </a:spcBef>
              <a:spcAft>
                <a:spcPts val="0"/>
              </a:spcAft>
              <a:buClr>
                <a:schemeClr val="dk1"/>
              </a:buClr>
              <a:buSzPct val="50000"/>
              <a:buFont typeface="Arial"/>
              <a:buNone/>
            </a:pPr>
            <a:r>
              <a:rPr lang="en-US" sz="2200" dirty="0">
                <a:latin typeface="Arial"/>
                <a:ea typeface="Arial"/>
                <a:cs typeface="Arial"/>
                <a:sym typeface="Arial"/>
              </a:rPr>
              <a:t>. </a:t>
            </a:r>
            <a:endParaRPr sz="2200" dirty="0">
              <a:latin typeface="Arial"/>
              <a:ea typeface="Arial"/>
              <a:cs typeface="Arial"/>
              <a:sym typeface="Arial"/>
            </a:endParaRPr>
          </a:p>
          <a:p>
            <a:pPr marL="0" lvl="0" indent="0" algn="l" rtl="0">
              <a:lnSpc>
                <a:spcPct val="115000"/>
              </a:lnSpc>
              <a:spcBef>
                <a:spcPts val="0"/>
              </a:spcBef>
              <a:spcAft>
                <a:spcPts val="0"/>
              </a:spcAft>
              <a:buClr>
                <a:schemeClr val="dk1"/>
              </a:buClr>
              <a:buSzPct val="50000"/>
              <a:buFont typeface="Arial"/>
              <a:buNone/>
            </a:pPr>
            <a:endParaRPr sz="2200" dirty="0">
              <a:latin typeface="Arial"/>
              <a:ea typeface="Arial"/>
              <a:cs typeface="Arial"/>
              <a:sym typeface="Arial"/>
            </a:endParaRPr>
          </a:p>
          <a:p>
            <a:pPr marL="0" lvl="0" indent="0" algn="l" rtl="0">
              <a:lnSpc>
                <a:spcPct val="115000"/>
              </a:lnSpc>
              <a:spcBef>
                <a:spcPts val="0"/>
              </a:spcBef>
              <a:spcAft>
                <a:spcPts val="0"/>
              </a:spcAft>
              <a:buClr>
                <a:schemeClr val="dk1"/>
              </a:buClr>
              <a:buSzPct val="100000"/>
              <a:buFont typeface="Arial"/>
              <a:buNone/>
            </a:pPr>
            <a:endParaRPr sz="1100" dirty="0">
              <a:latin typeface="Arial"/>
              <a:ea typeface="Arial"/>
              <a:cs typeface="Arial"/>
              <a:sym typeface="Arial"/>
            </a:endParaRPr>
          </a:p>
          <a:p>
            <a:pPr marL="0" lvl="0" indent="0" algn="l" rtl="0">
              <a:lnSpc>
                <a:spcPct val="90000"/>
              </a:lnSpc>
              <a:spcBef>
                <a:spcPts val="1000"/>
              </a:spcBef>
              <a:spcAft>
                <a:spcPts val="0"/>
              </a:spcAft>
              <a:buSzPct val="205714"/>
              <a:buNone/>
            </a:pPr>
            <a:endParaRPr sz="1400" dirty="0"/>
          </a:p>
        </p:txBody>
      </p:sp>
      <p:sp>
        <p:nvSpPr>
          <p:cNvPr id="2" name="Oval Callout 1">
            <a:extLst>
              <a:ext uri="{FF2B5EF4-FFF2-40B4-BE49-F238E27FC236}">
                <a16:creationId xmlns:a16="http://schemas.microsoft.com/office/drawing/2014/main" id="{115FB8FB-EC82-8185-13D8-B758B3E83418}"/>
              </a:ext>
            </a:extLst>
          </p:cNvPr>
          <p:cNvSpPr/>
          <p:nvPr/>
        </p:nvSpPr>
        <p:spPr>
          <a:xfrm flipH="1">
            <a:off x="5933299" y="3510290"/>
            <a:ext cx="4413426" cy="2507153"/>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indent="0">
              <a:buNone/>
            </a:pPr>
            <a:r>
              <a:rPr lang="en-AU" sz="2000" dirty="0">
                <a:solidFill>
                  <a:srgbClr val="C00000"/>
                </a:solidFill>
                <a:effectLst/>
                <a:latin typeface="+mj-lt"/>
              </a:rPr>
              <a:t>I feel like I’m a whole new person, turned a new leaf, started a new chapter in the</a:t>
            </a:r>
          </a:p>
          <a:p>
            <a:pPr marL="114300" indent="0">
              <a:buNone/>
            </a:pPr>
            <a:r>
              <a:rPr lang="en-AU" sz="2000" dirty="0">
                <a:solidFill>
                  <a:srgbClr val="C00000"/>
                </a:solidFill>
                <a:effectLst/>
                <a:latin typeface="+mj-lt"/>
              </a:rPr>
              <a:t>book</a:t>
            </a:r>
            <a:r>
              <a:rPr lang="en-AU" sz="1600" i="1" dirty="0">
                <a:effectLst/>
                <a:latin typeface="+mj-lt"/>
              </a:rPr>
              <a:t>.</a:t>
            </a:r>
          </a:p>
          <a:p>
            <a:pPr algn="ctr"/>
            <a:r>
              <a:rPr lang="en-US" sz="1400" dirty="0">
                <a:solidFill>
                  <a:srgbClr val="C00000"/>
                </a:solidFill>
                <a:latin typeface="Arial"/>
                <a:ea typeface="Arial"/>
                <a:cs typeface="Arial"/>
                <a:sym typeface="Arial"/>
              </a:rPr>
              <a:t>.</a:t>
            </a:r>
            <a:endParaRPr lang="en-US" dirty="0">
              <a:solidFill>
                <a:srgbClr val="C00000"/>
              </a:solidFill>
            </a:endParaRPr>
          </a:p>
        </p:txBody>
      </p:sp>
      <p:sp>
        <p:nvSpPr>
          <p:cNvPr id="4" name="Oval Callout 3">
            <a:extLst>
              <a:ext uri="{FF2B5EF4-FFF2-40B4-BE49-F238E27FC236}">
                <a16:creationId xmlns:a16="http://schemas.microsoft.com/office/drawing/2014/main" id="{EC522A4B-1BA2-A7BA-BDBB-37F7A5ACD3A8}"/>
              </a:ext>
            </a:extLst>
          </p:cNvPr>
          <p:cNvSpPr/>
          <p:nvPr/>
        </p:nvSpPr>
        <p:spPr>
          <a:xfrm>
            <a:off x="481914" y="3376061"/>
            <a:ext cx="4724397" cy="2507152"/>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latin typeface="Arial"/>
                <a:ea typeface="Arial"/>
                <a:cs typeface="Arial"/>
                <a:sym typeface="Arial"/>
              </a:rPr>
              <a:t>Coming to Freedom Arts has built up my confidence to be around people.</a:t>
            </a:r>
            <a:endParaRPr lang="en-US" sz="2000" dirty="0">
              <a:solidFill>
                <a:srgbClr val="C00000"/>
              </a:solidFill>
            </a:endParaRPr>
          </a:p>
        </p:txBody>
      </p:sp>
      <p:sp>
        <p:nvSpPr>
          <p:cNvPr id="5" name="Oval Callout 4">
            <a:extLst>
              <a:ext uri="{FF2B5EF4-FFF2-40B4-BE49-F238E27FC236}">
                <a16:creationId xmlns:a16="http://schemas.microsoft.com/office/drawing/2014/main" id="{511BC6A5-410C-8994-5B05-AE19D45FF6FB}"/>
              </a:ext>
            </a:extLst>
          </p:cNvPr>
          <p:cNvSpPr/>
          <p:nvPr/>
        </p:nvSpPr>
        <p:spPr>
          <a:xfrm>
            <a:off x="6763265" y="1246637"/>
            <a:ext cx="3954162" cy="1668162"/>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Arial"/>
                <a:ea typeface="Arial"/>
                <a:cs typeface="Arial"/>
                <a:sym typeface="Arial"/>
              </a:rPr>
              <a:t> It reduced my depression</a:t>
            </a:r>
            <a:endParaRPr lang="en-US" sz="2400" dirty="0">
              <a:solidFill>
                <a:srgbClr val="C00000"/>
              </a:solidFill>
            </a:endParaRPr>
          </a:p>
        </p:txBody>
      </p:sp>
      <p:sp>
        <p:nvSpPr>
          <p:cNvPr id="7" name="Oval Callout 6">
            <a:extLst>
              <a:ext uri="{FF2B5EF4-FFF2-40B4-BE49-F238E27FC236}">
                <a16:creationId xmlns:a16="http://schemas.microsoft.com/office/drawing/2014/main" id="{DDC016DB-A685-4444-15D9-E352B87AF238}"/>
              </a:ext>
            </a:extLst>
          </p:cNvPr>
          <p:cNvSpPr/>
          <p:nvPr/>
        </p:nvSpPr>
        <p:spPr>
          <a:xfrm flipH="1">
            <a:off x="1287159" y="1246637"/>
            <a:ext cx="3954161" cy="1804087"/>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rPr>
              <a:t>The anxiety is slowly coming down…I’m a lot more confident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586571-E18E-C2D5-9BFE-D1B2C0B79969}"/>
              </a:ext>
            </a:extLst>
          </p:cNvPr>
          <p:cNvSpPr>
            <a:spLocks noGrp="1"/>
          </p:cNvSpPr>
          <p:nvPr>
            <p:ph type="body" idx="1"/>
          </p:nvPr>
        </p:nvSpPr>
        <p:spPr>
          <a:xfrm>
            <a:off x="838200" y="197708"/>
            <a:ext cx="10515600" cy="5979255"/>
          </a:xfrm>
        </p:spPr>
        <p:txBody>
          <a:bodyPr>
            <a:normAutofit/>
          </a:bodyPr>
          <a:lstStyle/>
          <a:p>
            <a:pPr marL="114300" indent="0">
              <a:buNone/>
            </a:pPr>
            <a:r>
              <a:rPr lang="en-AU" i="1" dirty="0">
                <a:solidFill>
                  <a:srgbClr val="002060"/>
                </a:solidFill>
                <a:effectLst/>
                <a:latin typeface="Helvetica" pitchFamily="2" charset="0"/>
              </a:rPr>
              <a:t>What would happen if you didn’t have Freedom Arts? </a:t>
            </a:r>
          </a:p>
          <a:p>
            <a:pPr marL="114300" indent="0">
              <a:buNone/>
            </a:pPr>
            <a:endParaRPr lang="en-AU" sz="1900" i="1" dirty="0">
              <a:latin typeface="Helvetica" pitchFamily="2" charset="0"/>
            </a:endParaRPr>
          </a:p>
          <a:p>
            <a:pPr marL="114300" indent="0">
              <a:buNone/>
            </a:pPr>
            <a:endParaRPr lang="en-AU" sz="1900" dirty="0">
              <a:effectLst/>
              <a:latin typeface="Helvetica" pitchFamily="2" charset="0"/>
            </a:endParaRPr>
          </a:p>
          <a:p>
            <a:pPr marL="114300" indent="0">
              <a:buNone/>
            </a:pPr>
            <a:endParaRPr lang="en-AU" sz="1900" i="1" dirty="0">
              <a:effectLst/>
              <a:latin typeface="Helvetica" pitchFamily="2" charset="0"/>
            </a:endParaRPr>
          </a:p>
          <a:p>
            <a:pPr marL="114300" indent="0">
              <a:buNone/>
            </a:pPr>
            <a:endParaRPr lang="en-AU" sz="1900" i="1" dirty="0">
              <a:latin typeface="Helvetica" pitchFamily="2" charset="0"/>
            </a:endParaRPr>
          </a:p>
          <a:p>
            <a:pPr marL="114300" indent="0">
              <a:buNone/>
            </a:pPr>
            <a:endParaRPr lang="en-AU" sz="1900" i="1" dirty="0">
              <a:effectLst/>
              <a:latin typeface="Helvetica" pitchFamily="2" charset="0"/>
            </a:endParaRPr>
          </a:p>
          <a:p>
            <a:pPr marL="114300" indent="0">
              <a:buNone/>
            </a:pPr>
            <a:endParaRPr lang="en-AU" sz="1900" i="1" dirty="0">
              <a:latin typeface="Helvetica" pitchFamily="2" charset="0"/>
            </a:endParaRPr>
          </a:p>
          <a:p>
            <a:pPr marL="114300" indent="0">
              <a:buNone/>
            </a:pPr>
            <a:endParaRPr lang="en-AU" sz="1900" i="1" dirty="0">
              <a:effectLst/>
              <a:latin typeface="Helvetica" pitchFamily="2" charset="0"/>
            </a:endParaRPr>
          </a:p>
          <a:p>
            <a:pPr marL="114300" indent="0">
              <a:buNone/>
            </a:pPr>
            <a:endParaRPr lang="en-AU" sz="1900" i="1" dirty="0">
              <a:effectLst/>
              <a:latin typeface="Helvetica" pitchFamily="2" charset="0"/>
            </a:endParaRPr>
          </a:p>
          <a:p>
            <a:pPr marL="114300" indent="0">
              <a:buNone/>
            </a:pPr>
            <a:endParaRPr lang="en-AU" sz="1900" i="1" dirty="0">
              <a:latin typeface="Helvetica" pitchFamily="2" charset="0"/>
            </a:endParaRPr>
          </a:p>
          <a:p>
            <a:pPr marL="114300" indent="0">
              <a:buNone/>
            </a:pPr>
            <a:endParaRPr lang="en-AU" sz="1900" i="1" dirty="0">
              <a:effectLst/>
              <a:latin typeface="Helvetica" pitchFamily="2" charset="0"/>
            </a:endParaRPr>
          </a:p>
          <a:p>
            <a:pPr marL="114300" indent="0">
              <a:buNone/>
            </a:pPr>
            <a:endParaRPr lang="en-AU" sz="1900" i="1" dirty="0">
              <a:effectLst/>
              <a:latin typeface="Helvetica" pitchFamily="2" charset="0"/>
            </a:endParaRPr>
          </a:p>
          <a:p>
            <a:pPr marL="114300" indent="0">
              <a:buNone/>
            </a:pPr>
            <a:endParaRPr lang="en-AU" sz="1900" dirty="0">
              <a:effectLst/>
              <a:latin typeface="Helvetica" pitchFamily="2" charset="0"/>
            </a:endParaRPr>
          </a:p>
          <a:p>
            <a:pPr marL="114300" indent="0">
              <a:buNone/>
            </a:pPr>
            <a:endParaRPr lang="en-AU" sz="4000" dirty="0">
              <a:effectLst/>
              <a:latin typeface="Helvetica" pitchFamily="2" charset="0"/>
            </a:endParaRPr>
          </a:p>
          <a:p>
            <a:endParaRPr lang="en-US" dirty="0"/>
          </a:p>
        </p:txBody>
      </p:sp>
      <p:sp>
        <p:nvSpPr>
          <p:cNvPr id="4" name="Oval Callout 3">
            <a:extLst>
              <a:ext uri="{FF2B5EF4-FFF2-40B4-BE49-F238E27FC236}">
                <a16:creationId xmlns:a16="http://schemas.microsoft.com/office/drawing/2014/main" id="{5C801141-96C9-F9D6-137C-087FB3916B87}"/>
              </a:ext>
            </a:extLst>
          </p:cNvPr>
          <p:cNvSpPr/>
          <p:nvPr/>
        </p:nvSpPr>
        <p:spPr>
          <a:xfrm>
            <a:off x="8019535" y="1082359"/>
            <a:ext cx="3583460" cy="2026509"/>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indent="0">
              <a:buNone/>
            </a:pPr>
            <a:r>
              <a:rPr lang="en-AU" sz="1800" i="1" dirty="0">
                <a:solidFill>
                  <a:srgbClr val="002060"/>
                </a:solidFill>
                <a:effectLst/>
                <a:latin typeface="Helvetica" pitchFamily="2" charset="0"/>
              </a:rPr>
              <a:t>I would of felt lost …more than likely</a:t>
            </a:r>
            <a:r>
              <a:rPr lang="en-AU" sz="1800" dirty="0">
                <a:solidFill>
                  <a:srgbClr val="002060"/>
                </a:solidFill>
                <a:latin typeface="Helvetica" pitchFamily="2" charset="0"/>
              </a:rPr>
              <a:t> </a:t>
            </a:r>
            <a:r>
              <a:rPr lang="en-AU" sz="1800" i="1" dirty="0">
                <a:solidFill>
                  <a:srgbClr val="002060"/>
                </a:solidFill>
                <a:effectLst/>
                <a:latin typeface="Helvetica" pitchFamily="2" charset="0"/>
              </a:rPr>
              <a:t>be back in jail by now.</a:t>
            </a:r>
          </a:p>
          <a:p>
            <a:pPr marL="114300" indent="0">
              <a:buNone/>
            </a:pPr>
            <a:endParaRPr lang="en-AU" sz="1400" dirty="0">
              <a:effectLst/>
              <a:latin typeface="Helvetica" pitchFamily="2" charset="0"/>
            </a:endParaRPr>
          </a:p>
        </p:txBody>
      </p:sp>
      <p:sp>
        <p:nvSpPr>
          <p:cNvPr id="5" name="Oval Callout 4">
            <a:extLst>
              <a:ext uri="{FF2B5EF4-FFF2-40B4-BE49-F238E27FC236}">
                <a16:creationId xmlns:a16="http://schemas.microsoft.com/office/drawing/2014/main" id="{77970C70-EDA3-727B-7B31-C9F675A4FF90}"/>
              </a:ext>
            </a:extLst>
          </p:cNvPr>
          <p:cNvSpPr/>
          <p:nvPr/>
        </p:nvSpPr>
        <p:spPr>
          <a:xfrm>
            <a:off x="611657" y="1198604"/>
            <a:ext cx="4287794" cy="2137719"/>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i="1" dirty="0">
                <a:solidFill>
                  <a:srgbClr val="002060"/>
                </a:solidFill>
                <a:effectLst/>
                <a:latin typeface="Helvetica" pitchFamily="2" charset="0"/>
              </a:rPr>
              <a:t>I would be back ‘using’ back living the life I was.. to</a:t>
            </a:r>
            <a:r>
              <a:rPr lang="en-AU" sz="1800" dirty="0">
                <a:solidFill>
                  <a:srgbClr val="002060"/>
                </a:solidFill>
                <a:latin typeface="Helvetica" pitchFamily="2" charset="0"/>
              </a:rPr>
              <a:t> </a:t>
            </a:r>
            <a:r>
              <a:rPr lang="en-AU" sz="1800" i="1" dirty="0">
                <a:solidFill>
                  <a:srgbClr val="002060"/>
                </a:solidFill>
                <a:effectLst/>
                <a:latin typeface="Helvetica" pitchFamily="2" charset="0"/>
              </a:rPr>
              <a:t>escape the same life I had, get involved in programs like this.</a:t>
            </a:r>
            <a:endParaRPr lang="en-US" sz="1800" dirty="0">
              <a:solidFill>
                <a:srgbClr val="002060"/>
              </a:solidFill>
            </a:endParaRPr>
          </a:p>
        </p:txBody>
      </p:sp>
      <p:sp>
        <p:nvSpPr>
          <p:cNvPr id="6" name="Oval Callout 5">
            <a:extLst>
              <a:ext uri="{FF2B5EF4-FFF2-40B4-BE49-F238E27FC236}">
                <a16:creationId xmlns:a16="http://schemas.microsoft.com/office/drawing/2014/main" id="{8D34DB5F-BEA1-705A-DED5-67474F8F9392}"/>
              </a:ext>
            </a:extLst>
          </p:cNvPr>
          <p:cNvSpPr/>
          <p:nvPr/>
        </p:nvSpPr>
        <p:spPr>
          <a:xfrm>
            <a:off x="5338119" y="2764251"/>
            <a:ext cx="2063577" cy="2026509"/>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i="1" dirty="0">
                <a:solidFill>
                  <a:srgbClr val="002060"/>
                </a:solidFill>
                <a:effectLst/>
                <a:latin typeface="Helvetica" pitchFamily="2" charset="0"/>
              </a:rPr>
              <a:t>Its been life changing</a:t>
            </a:r>
            <a:endParaRPr lang="en-US" sz="2000" dirty="0">
              <a:solidFill>
                <a:srgbClr val="002060"/>
              </a:solidFill>
            </a:endParaRPr>
          </a:p>
        </p:txBody>
      </p:sp>
      <p:sp>
        <p:nvSpPr>
          <p:cNvPr id="7" name="Oval Callout 6">
            <a:extLst>
              <a:ext uri="{FF2B5EF4-FFF2-40B4-BE49-F238E27FC236}">
                <a16:creationId xmlns:a16="http://schemas.microsoft.com/office/drawing/2014/main" id="{A916FA27-5917-6F8C-041B-1D1757BF82BC}"/>
              </a:ext>
            </a:extLst>
          </p:cNvPr>
          <p:cNvSpPr/>
          <p:nvPr/>
        </p:nvSpPr>
        <p:spPr>
          <a:xfrm flipH="1">
            <a:off x="934993" y="4207202"/>
            <a:ext cx="3089189" cy="1969761"/>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i="1" dirty="0">
                <a:solidFill>
                  <a:srgbClr val="002060"/>
                </a:solidFill>
                <a:effectLst/>
                <a:latin typeface="Helvetica" pitchFamily="2" charset="0"/>
              </a:rPr>
              <a:t>It definitely helps improve our lives.</a:t>
            </a:r>
            <a:endParaRPr lang="en-US" sz="2000" dirty="0">
              <a:solidFill>
                <a:srgbClr val="002060"/>
              </a:solidFill>
            </a:endParaRPr>
          </a:p>
        </p:txBody>
      </p:sp>
      <p:sp>
        <p:nvSpPr>
          <p:cNvPr id="8" name="Oval Callout 7">
            <a:extLst>
              <a:ext uri="{FF2B5EF4-FFF2-40B4-BE49-F238E27FC236}">
                <a16:creationId xmlns:a16="http://schemas.microsoft.com/office/drawing/2014/main" id="{43973C04-5F07-66CE-0F33-BD501272E9D2}"/>
              </a:ext>
            </a:extLst>
          </p:cNvPr>
          <p:cNvSpPr/>
          <p:nvPr/>
        </p:nvSpPr>
        <p:spPr>
          <a:xfrm>
            <a:off x="8192530" y="3805880"/>
            <a:ext cx="3161270" cy="1969761"/>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indent="0">
              <a:buNone/>
            </a:pPr>
            <a:r>
              <a:rPr lang="en-AU" sz="2000" i="1" dirty="0">
                <a:solidFill>
                  <a:srgbClr val="002060"/>
                </a:solidFill>
                <a:effectLst/>
                <a:latin typeface="Helvetica" pitchFamily="2" charset="0"/>
              </a:rPr>
              <a:t>It works. It has given me so much opportunity</a:t>
            </a:r>
            <a:r>
              <a:rPr lang="en-AU" sz="1400" i="1" dirty="0">
                <a:effectLst/>
                <a:latin typeface="Helvetica" pitchFamily="2" charset="0"/>
              </a:rPr>
              <a:t>.</a:t>
            </a:r>
            <a:endParaRPr lang="en-AU" sz="1400" dirty="0">
              <a:effectLst/>
              <a:latin typeface="Helvetica" pitchFamily="2" charset="0"/>
            </a:endParaRPr>
          </a:p>
        </p:txBody>
      </p:sp>
    </p:spTree>
    <p:extLst>
      <p:ext uri="{BB962C8B-B14F-4D97-AF65-F5344CB8AC3E}">
        <p14:creationId xmlns:p14="http://schemas.microsoft.com/office/powerpoint/2010/main" val="348069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160e19af1e_0_62"/>
          <p:cNvSpPr txBox="1">
            <a:spLocks noGrp="1"/>
          </p:cNvSpPr>
          <p:nvPr>
            <p:ph type="title"/>
          </p:nvPr>
        </p:nvSpPr>
        <p:spPr>
          <a:xfrm>
            <a:off x="794025" y="1632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500" dirty="0"/>
              <a:t>Corrections Staff Testimonials</a:t>
            </a:r>
            <a:endParaRPr sz="3500" dirty="0"/>
          </a:p>
        </p:txBody>
      </p:sp>
      <p:sp>
        <p:nvSpPr>
          <p:cNvPr id="288" name="Google Shape;288;g1160e19af1e_0_62"/>
          <p:cNvSpPr txBox="1"/>
          <p:nvPr/>
        </p:nvSpPr>
        <p:spPr>
          <a:xfrm>
            <a:off x="882375" y="1318563"/>
            <a:ext cx="10031400" cy="397001"/>
          </a:xfrm>
          <a:prstGeom prst="rect">
            <a:avLst/>
          </a:prstGeom>
          <a:noFill/>
          <a:ln>
            <a:noFill/>
          </a:ln>
        </p:spPr>
        <p:txBody>
          <a:bodyPr spcFirstLastPara="1" wrap="square" lIns="91425" tIns="91425" rIns="91425" bIns="91425" anchor="t" anchorCtr="0">
            <a:spAutoFit/>
          </a:bodyPr>
          <a:lstStyle/>
          <a:p>
            <a:pPr marL="457200" marR="0" lvl="0" indent="-228600" algn="l" rtl="0">
              <a:lnSpc>
                <a:spcPct val="115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a:t>
            </a:r>
            <a:r>
              <a:rPr lang="en-US" sz="700" b="0" i="0" u="none" strike="noStrike" cap="none" dirty="0">
                <a:solidFill>
                  <a:schemeClr val="dk1"/>
                </a:solidFill>
                <a:latin typeface="Times New Roman"/>
                <a:ea typeface="Times New Roman"/>
                <a:cs typeface="Times New Roman"/>
                <a:sym typeface="Times New Roman"/>
              </a:rPr>
              <a:t>  </a:t>
            </a:r>
            <a:r>
              <a:rPr lang="en-US" sz="1000" b="0" i="0" u="none" strike="noStrike" cap="none" dirty="0">
                <a:solidFill>
                  <a:schemeClr val="dk1"/>
                </a:solidFill>
                <a:latin typeface="Times New Roman"/>
                <a:ea typeface="Times New Roman"/>
                <a:cs typeface="Times New Roman"/>
                <a:sym typeface="Times New Roman"/>
              </a:rPr>
              <a:t>	</a:t>
            </a:r>
            <a:endParaRPr sz="1900" b="0" i="0" u="none" strike="noStrike" cap="none" dirty="0">
              <a:solidFill>
                <a:srgbClr val="000000"/>
              </a:solidFill>
              <a:latin typeface="Calibri"/>
              <a:ea typeface="Calibri"/>
              <a:cs typeface="Calibri"/>
              <a:sym typeface="Calibri"/>
            </a:endParaRPr>
          </a:p>
        </p:txBody>
      </p:sp>
      <p:sp>
        <p:nvSpPr>
          <p:cNvPr id="2" name="Rectangular Callout 1">
            <a:extLst>
              <a:ext uri="{FF2B5EF4-FFF2-40B4-BE49-F238E27FC236}">
                <a16:creationId xmlns:a16="http://schemas.microsoft.com/office/drawing/2014/main" id="{A66F6FFD-1283-DBBB-BA16-375A2ECD6CAB}"/>
              </a:ext>
            </a:extLst>
          </p:cNvPr>
          <p:cNvSpPr/>
          <p:nvPr/>
        </p:nvSpPr>
        <p:spPr>
          <a:xfrm flipH="1">
            <a:off x="5857102" y="3307281"/>
            <a:ext cx="5350473" cy="2685746"/>
          </a:xfrm>
          <a:prstGeom prst="wedgeRect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0" i="0" u="none" strike="noStrike" cap="none" dirty="0">
                <a:solidFill>
                  <a:schemeClr val="bg2"/>
                </a:solidFill>
                <a:latin typeface="Century Gothic" panose="020B0502020202020204" pitchFamily="34" charset="0"/>
                <a:ea typeface="Calibri"/>
                <a:cs typeface="Calibri"/>
                <a:sym typeface="Calibri"/>
              </a:rPr>
              <a:t>The program was a large contributor towards the client’s positive mental health, it gave him a sense of purpose and ultimately pride in being able to complete artwork</a:t>
            </a:r>
            <a:endParaRPr lang="en-US" sz="2000" dirty="0">
              <a:solidFill>
                <a:schemeClr val="bg2"/>
              </a:solidFill>
              <a:latin typeface="Century Gothic" panose="020B0502020202020204" pitchFamily="34" charset="0"/>
            </a:endParaRPr>
          </a:p>
        </p:txBody>
      </p:sp>
      <p:sp>
        <p:nvSpPr>
          <p:cNvPr id="3" name="Rectangular Callout 2">
            <a:extLst>
              <a:ext uri="{FF2B5EF4-FFF2-40B4-BE49-F238E27FC236}">
                <a16:creationId xmlns:a16="http://schemas.microsoft.com/office/drawing/2014/main" id="{F0D59394-6FF0-69C3-81A0-F0507DFF3420}"/>
              </a:ext>
            </a:extLst>
          </p:cNvPr>
          <p:cNvSpPr/>
          <p:nvPr/>
        </p:nvSpPr>
        <p:spPr>
          <a:xfrm>
            <a:off x="486525" y="1488925"/>
            <a:ext cx="4876307" cy="1940076"/>
          </a:xfrm>
          <a:prstGeom prst="wedgeRect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u="none" strike="noStrike" cap="none" dirty="0">
                <a:solidFill>
                  <a:schemeClr val="dk1"/>
                </a:solidFill>
                <a:latin typeface="Century Gothic" panose="020B0502020202020204" pitchFamily="34" charset="0"/>
                <a:ea typeface="Calibri"/>
                <a:cs typeface="Calibri"/>
                <a:sym typeface="Calibri"/>
              </a:rPr>
              <a:t>My client has advised me it gives him a boost of confidence as he feels appreciated by others as well as the staff in the project</a:t>
            </a:r>
            <a:endParaRPr lang="en-US" sz="1800" dirty="0">
              <a:latin typeface="Century Gothic" panose="020B0502020202020204" pitchFamily="34" charset="0"/>
            </a:endParaRPr>
          </a:p>
        </p:txBody>
      </p:sp>
      <p:sp>
        <p:nvSpPr>
          <p:cNvPr id="4" name="Oval Callout 3">
            <a:extLst>
              <a:ext uri="{FF2B5EF4-FFF2-40B4-BE49-F238E27FC236}">
                <a16:creationId xmlns:a16="http://schemas.microsoft.com/office/drawing/2014/main" id="{2284FA28-68D3-3E38-594F-1E5401983FD2}"/>
              </a:ext>
            </a:extLst>
          </p:cNvPr>
          <p:cNvSpPr/>
          <p:nvPr/>
        </p:nvSpPr>
        <p:spPr>
          <a:xfrm>
            <a:off x="1305943" y="3978810"/>
            <a:ext cx="3237469" cy="2083396"/>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228600" rtl="0">
              <a:lnSpc>
                <a:spcPct val="115000"/>
              </a:lnSpc>
              <a:spcBef>
                <a:spcPts val="0"/>
              </a:spcBef>
              <a:spcAft>
                <a:spcPts val="0"/>
              </a:spcAft>
              <a:buClr>
                <a:schemeClr val="dk1"/>
              </a:buClr>
              <a:buSzPts val="1100"/>
              <a:buFont typeface="Arial"/>
              <a:buNone/>
            </a:pPr>
            <a:r>
              <a:rPr lang="en-US" sz="2000" b="0" i="0" u="none" strike="noStrike" cap="none" dirty="0">
                <a:solidFill>
                  <a:schemeClr val="dk1"/>
                </a:solidFill>
                <a:latin typeface="Century Gothic" panose="020B0502020202020204" pitchFamily="34" charset="0"/>
                <a:ea typeface="Calibri"/>
                <a:cs typeface="Calibri"/>
                <a:sym typeface="Calibri"/>
              </a:rPr>
              <a:t>An amazing and  inspiring program</a:t>
            </a:r>
            <a:endParaRPr lang="en-US" sz="1200" dirty="0">
              <a:latin typeface="Century Gothic" panose="020B0502020202020204" pitchFamily="34" charset="0"/>
            </a:endParaRPr>
          </a:p>
        </p:txBody>
      </p:sp>
      <p:sp>
        <p:nvSpPr>
          <p:cNvPr id="5" name="Oval Callout 4">
            <a:extLst>
              <a:ext uri="{FF2B5EF4-FFF2-40B4-BE49-F238E27FC236}">
                <a16:creationId xmlns:a16="http://schemas.microsoft.com/office/drawing/2014/main" id="{02E2DB9C-0DE2-D701-9CD7-2FB1F46C2F83}"/>
              </a:ext>
            </a:extLst>
          </p:cNvPr>
          <p:cNvSpPr/>
          <p:nvPr/>
        </p:nvSpPr>
        <p:spPr>
          <a:xfrm>
            <a:off x="7558216" y="163225"/>
            <a:ext cx="3751409" cy="1988718"/>
          </a:xfrm>
          <a:prstGeom prst="wedgeEllipse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lvl="0" algn="ctr" rtl="0">
              <a:lnSpc>
                <a:spcPct val="115000"/>
              </a:lnSpc>
              <a:spcBef>
                <a:spcPts val="0"/>
              </a:spcBef>
              <a:spcAft>
                <a:spcPts val="0"/>
              </a:spcAft>
              <a:buClr>
                <a:schemeClr val="dk1"/>
              </a:buClr>
              <a:buSzPts val="1100"/>
            </a:pPr>
            <a:r>
              <a:rPr lang="en-US" sz="2000" b="0" i="0" u="none" strike="noStrike" cap="none" dirty="0">
                <a:solidFill>
                  <a:schemeClr val="bg2"/>
                </a:solidFill>
                <a:latin typeface="Century Gothic" panose="020B0502020202020204" pitchFamily="34" charset="0"/>
                <a:ea typeface="Calibri"/>
                <a:cs typeface="Calibri"/>
                <a:sym typeface="Calibri"/>
              </a:rPr>
              <a:t>He felt at ease and welcomed when he attended the program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E155BA-0950-2164-9C19-E71CBF3E5876}"/>
              </a:ext>
            </a:extLst>
          </p:cNvPr>
          <p:cNvPicPr>
            <a:picLocks noChangeAspect="1"/>
          </p:cNvPicPr>
          <p:nvPr/>
        </p:nvPicPr>
        <p:blipFill>
          <a:blip r:embed="rId2"/>
          <a:stretch>
            <a:fillRect/>
          </a:stretch>
        </p:blipFill>
        <p:spPr>
          <a:xfrm>
            <a:off x="535809" y="388445"/>
            <a:ext cx="4729874" cy="1703165"/>
          </a:xfrm>
          <a:prstGeom prst="rect">
            <a:avLst/>
          </a:prstGeom>
        </p:spPr>
      </p:pic>
      <p:pic>
        <p:nvPicPr>
          <p:cNvPr id="7" name="Picture 6">
            <a:extLst>
              <a:ext uri="{FF2B5EF4-FFF2-40B4-BE49-F238E27FC236}">
                <a16:creationId xmlns:a16="http://schemas.microsoft.com/office/drawing/2014/main" id="{E4B74316-B55D-26EA-B216-29EA492AC577}"/>
              </a:ext>
            </a:extLst>
          </p:cNvPr>
          <p:cNvPicPr>
            <a:picLocks noChangeAspect="1"/>
          </p:cNvPicPr>
          <p:nvPr/>
        </p:nvPicPr>
        <p:blipFill>
          <a:blip r:embed="rId3"/>
          <a:stretch>
            <a:fillRect/>
          </a:stretch>
        </p:blipFill>
        <p:spPr>
          <a:xfrm>
            <a:off x="535809" y="3484179"/>
            <a:ext cx="5181600" cy="1195165"/>
          </a:xfrm>
          <a:prstGeom prst="rect">
            <a:avLst/>
          </a:prstGeom>
        </p:spPr>
      </p:pic>
      <p:pic>
        <p:nvPicPr>
          <p:cNvPr id="9" name="Picture 8">
            <a:extLst>
              <a:ext uri="{FF2B5EF4-FFF2-40B4-BE49-F238E27FC236}">
                <a16:creationId xmlns:a16="http://schemas.microsoft.com/office/drawing/2014/main" id="{699465FE-627A-229F-CA81-46470043977B}"/>
              </a:ext>
            </a:extLst>
          </p:cNvPr>
          <p:cNvPicPr>
            <a:picLocks noChangeAspect="1"/>
          </p:cNvPicPr>
          <p:nvPr/>
        </p:nvPicPr>
        <p:blipFill>
          <a:blip r:embed="rId4"/>
          <a:stretch>
            <a:fillRect/>
          </a:stretch>
        </p:blipFill>
        <p:spPr>
          <a:xfrm>
            <a:off x="6547726" y="675509"/>
            <a:ext cx="4203700" cy="2070100"/>
          </a:xfrm>
          <a:prstGeom prst="rect">
            <a:avLst/>
          </a:prstGeom>
        </p:spPr>
      </p:pic>
      <p:pic>
        <p:nvPicPr>
          <p:cNvPr id="11" name="Picture 10">
            <a:extLst>
              <a:ext uri="{FF2B5EF4-FFF2-40B4-BE49-F238E27FC236}">
                <a16:creationId xmlns:a16="http://schemas.microsoft.com/office/drawing/2014/main" id="{CA87160C-0B0B-3FE8-CBAC-93CB9ACD5B0F}"/>
              </a:ext>
            </a:extLst>
          </p:cNvPr>
          <p:cNvPicPr>
            <a:picLocks noChangeAspect="1"/>
          </p:cNvPicPr>
          <p:nvPr/>
        </p:nvPicPr>
        <p:blipFill>
          <a:blip r:embed="rId5"/>
          <a:stretch>
            <a:fillRect/>
          </a:stretch>
        </p:blipFill>
        <p:spPr>
          <a:xfrm>
            <a:off x="6547726" y="3517279"/>
            <a:ext cx="5333562" cy="1190226"/>
          </a:xfrm>
          <a:prstGeom prst="rect">
            <a:avLst/>
          </a:prstGeom>
        </p:spPr>
      </p:pic>
    </p:spTree>
    <p:extLst>
      <p:ext uri="{BB962C8B-B14F-4D97-AF65-F5344CB8AC3E}">
        <p14:creationId xmlns:p14="http://schemas.microsoft.com/office/powerpoint/2010/main" val="3880073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4F9B81-6DD4-D9E3-695C-0FB06D1B46AF}"/>
              </a:ext>
            </a:extLst>
          </p:cNvPr>
          <p:cNvPicPr>
            <a:picLocks noChangeAspect="1"/>
          </p:cNvPicPr>
          <p:nvPr/>
        </p:nvPicPr>
        <p:blipFill>
          <a:blip r:embed="rId2"/>
          <a:stretch>
            <a:fillRect/>
          </a:stretch>
        </p:blipFill>
        <p:spPr>
          <a:xfrm>
            <a:off x="3517900" y="2711450"/>
            <a:ext cx="5156200" cy="1435100"/>
          </a:xfrm>
          <a:prstGeom prst="rect">
            <a:avLst/>
          </a:prstGeom>
        </p:spPr>
      </p:pic>
      <p:sp>
        <p:nvSpPr>
          <p:cNvPr id="2" name="Title 1">
            <a:extLst>
              <a:ext uri="{FF2B5EF4-FFF2-40B4-BE49-F238E27FC236}">
                <a16:creationId xmlns:a16="http://schemas.microsoft.com/office/drawing/2014/main" id="{E6985A4B-85AB-187D-55E8-4E6B65109AC1}"/>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1A7D7C6-2550-BF76-F464-ED8D69E44526}"/>
              </a:ext>
            </a:extLst>
          </p:cNvPr>
          <p:cNvSpPr>
            <a:spLocks noGrp="1"/>
          </p:cNvSpPr>
          <p:nvPr>
            <p:ph type="body" idx="1"/>
          </p:nvPr>
        </p:nvSpPr>
        <p:spPr/>
        <p:txBody>
          <a:bodyPr/>
          <a:lstStyle/>
          <a:p>
            <a:pPr marL="114300" indent="0">
              <a:buNone/>
            </a:pPr>
            <a:endParaRPr lang="en-US" dirty="0"/>
          </a:p>
        </p:txBody>
      </p:sp>
    </p:spTree>
    <p:extLst>
      <p:ext uri="{BB962C8B-B14F-4D97-AF65-F5344CB8AC3E}">
        <p14:creationId xmlns:p14="http://schemas.microsoft.com/office/powerpoint/2010/main" val="340769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1160e19af1e_0_27"/>
          <p:cNvSpPr txBox="1">
            <a:spLocks noGrp="1"/>
          </p:cNvSpPr>
          <p:nvPr>
            <p:ph type="ctrTitle"/>
          </p:nvPr>
        </p:nvSpPr>
        <p:spPr>
          <a:xfrm>
            <a:off x="4760575" y="958974"/>
            <a:ext cx="6608400" cy="8328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36054"/>
              <a:buNone/>
            </a:pPr>
            <a:r>
              <a:rPr lang="en-US" sz="4900">
                <a:solidFill>
                  <a:schemeClr val="accent2"/>
                </a:solidFill>
              </a:rPr>
              <a:t>The Art Room</a:t>
            </a:r>
            <a:endParaRPr sz="4900">
              <a:solidFill>
                <a:schemeClr val="accent2"/>
              </a:solidFill>
            </a:endParaRPr>
          </a:p>
          <a:p>
            <a:pPr marL="0" lvl="0" indent="0" algn="ctr" rtl="0">
              <a:lnSpc>
                <a:spcPct val="90000"/>
              </a:lnSpc>
              <a:spcBef>
                <a:spcPts val="0"/>
              </a:spcBef>
              <a:spcAft>
                <a:spcPts val="0"/>
              </a:spcAft>
              <a:buSzPct val="192957"/>
              <a:buNone/>
            </a:pPr>
            <a:r>
              <a:rPr lang="en-US" sz="3455">
                <a:solidFill>
                  <a:schemeClr val="accent2"/>
                </a:solidFill>
              </a:rPr>
              <a:t>A safe and welcoming space</a:t>
            </a:r>
            <a:endParaRPr sz="3455">
              <a:solidFill>
                <a:schemeClr val="accent2"/>
              </a:solidFill>
            </a:endParaRPr>
          </a:p>
        </p:txBody>
      </p:sp>
      <p:sp>
        <p:nvSpPr>
          <p:cNvPr id="108" name="Google Shape;108;g1160e19af1e_0_2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pic>
        <p:nvPicPr>
          <p:cNvPr id="109" name="Google Shape;109;g1160e19af1e_0_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700" y="102003"/>
            <a:ext cx="3775652" cy="2831724"/>
          </a:xfrm>
          <a:prstGeom prst="rect">
            <a:avLst/>
          </a:prstGeom>
          <a:noFill/>
          <a:ln>
            <a:noFill/>
          </a:ln>
        </p:spPr>
      </p:pic>
      <p:pic>
        <p:nvPicPr>
          <p:cNvPr id="110" name="Google Shape;110;g1160e19af1e_0_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20475" y="3400625"/>
            <a:ext cx="4307000" cy="3230250"/>
          </a:xfrm>
          <a:prstGeom prst="rect">
            <a:avLst/>
          </a:prstGeom>
          <a:noFill/>
          <a:ln>
            <a:noFill/>
          </a:ln>
        </p:spPr>
      </p:pic>
      <p:pic>
        <p:nvPicPr>
          <p:cNvPr id="111" name="Google Shape;111;g1160e19af1e_0_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8675" y="3139375"/>
            <a:ext cx="7003100" cy="368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rot="5400000">
            <a:off x="-983838" y="1400051"/>
            <a:ext cx="5380893" cy="2989384"/>
          </a:xfrm>
          <a:prstGeom prst="rect">
            <a:avLst/>
          </a:prstGeom>
          <a:noFill/>
          <a:ln>
            <a:noFill/>
          </a:ln>
        </p:spPr>
      </p:pic>
      <p:pic>
        <p:nvPicPr>
          <p:cNvPr id="117" name="Google Shape;117;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4050" y="3537681"/>
            <a:ext cx="3987150" cy="2990363"/>
          </a:xfrm>
          <a:prstGeom prst="rect">
            <a:avLst/>
          </a:prstGeom>
          <a:noFill/>
          <a:ln>
            <a:noFill/>
          </a:ln>
        </p:spPr>
      </p:pic>
      <p:pic>
        <p:nvPicPr>
          <p:cNvPr id="118" name="Google Shape;118;p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02245" y="2988592"/>
            <a:ext cx="4393303" cy="3294977"/>
          </a:xfrm>
          <a:prstGeom prst="rect">
            <a:avLst/>
          </a:prstGeom>
          <a:noFill/>
          <a:ln>
            <a:noFill/>
          </a:ln>
        </p:spPr>
      </p:pic>
      <p:pic>
        <p:nvPicPr>
          <p:cNvPr id="119" name="Google Shape;119;p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91930" y="204296"/>
            <a:ext cx="4057812" cy="3043359"/>
          </a:xfrm>
          <a:prstGeom prst="rect">
            <a:avLst/>
          </a:prstGeom>
          <a:noFill/>
          <a:ln>
            <a:noFill/>
          </a:ln>
        </p:spPr>
      </p:pic>
      <p:pic>
        <p:nvPicPr>
          <p:cNvPr id="120" name="Google Shape;120;p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8168162" y="2879994"/>
            <a:ext cx="4149103" cy="3111827"/>
          </a:xfrm>
          <a:prstGeom prst="rect">
            <a:avLst/>
          </a:prstGeom>
          <a:noFill/>
          <a:ln>
            <a:noFill/>
          </a:ln>
        </p:spPr>
      </p:pic>
      <p:sp>
        <p:nvSpPr>
          <p:cNvPr id="121" name="Google Shape;121;p3"/>
          <p:cNvSpPr txBox="1">
            <a:spLocks noGrp="1"/>
          </p:cNvSpPr>
          <p:nvPr>
            <p:ph type="title"/>
          </p:nvPr>
        </p:nvSpPr>
        <p:spPr>
          <a:xfrm>
            <a:off x="3551773" y="1059748"/>
            <a:ext cx="2731477" cy="9545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800"/>
              <a:buFont typeface="Calibri"/>
              <a:buNone/>
            </a:pPr>
            <a:r>
              <a:rPr lang="en-US" sz="4800">
                <a:solidFill>
                  <a:schemeClr val="accent2"/>
                </a:solidFill>
              </a:rPr>
              <a:t>Stencil</a:t>
            </a:r>
            <a:r>
              <a:rPr lang="en-US"/>
              <a:t> </a:t>
            </a:r>
            <a:r>
              <a:rPr lang="en-US">
                <a:solidFill>
                  <a:schemeClr val="accent2"/>
                </a:solidFill>
              </a:rPr>
              <a:t>Art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427892"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b="1">
                <a:solidFill>
                  <a:schemeClr val="accent2"/>
                </a:solidFill>
              </a:rPr>
              <a:t>        </a:t>
            </a:r>
            <a:r>
              <a:rPr lang="en-US">
                <a:solidFill>
                  <a:schemeClr val="accent2"/>
                </a:solidFill>
              </a:rPr>
              <a:t> Pallet recycling </a:t>
            </a:r>
            <a:endParaRPr/>
          </a:p>
        </p:txBody>
      </p:sp>
      <p:pic>
        <p:nvPicPr>
          <p:cNvPr id="127" name="Google Shape;127;p4"/>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299723" y="2799099"/>
            <a:ext cx="4703400" cy="3527700"/>
          </a:xfrm>
          <a:prstGeom prst="rect">
            <a:avLst/>
          </a:prstGeom>
          <a:noFill/>
          <a:ln>
            <a:noFill/>
          </a:ln>
        </p:spPr>
      </p:pic>
      <p:pic>
        <p:nvPicPr>
          <p:cNvPr id="128" name="Google Shape;128;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47988" y="302703"/>
            <a:ext cx="4234788" cy="3176074"/>
          </a:xfrm>
          <a:prstGeom prst="rect">
            <a:avLst/>
          </a:prstGeom>
          <a:noFill/>
          <a:ln>
            <a:noFill/>
          </a:ln>
        </p:spPr>
      </p:pic>
      <p:pic>
        <p:nvPicPr>
          <p:cNvPr id="129" name="Google Shape;129;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20025" y="2283876"/>
            <a:ext cx="2524451" cy="3365924"/>
          </a:xfrm>
          <a:prstGeom prst="rect">
            <a:avLst/>
          </a:prstGeom>
          <a:noFill/>
          <a:ln>
            <a:noFill/>
          </a:ln>
        </p:spPr>
      </p:pic>
      <p:pic>
        <p:nvPicPr>
          <p:cNvPr id="130" name="Google Shape;130;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48325" y="3792074"/>
            <a:ext cx="3169275" cy="28009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a:solidFill>
                  <a:schemeClr val="accent2"/>
                </a:solidFill>
              </a:rPr>
              <a:t>Collage Boxes</a:t>
            </a:r>
            <a:endParaRPr/>
          </a:p>
        </p:txBody>
      </p:sp>
      <p:pic>
        <p:nvPicPr>
          <p:cNvPr id="136" name="Google Shape;136;p5"/>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94924" y="2141537"/>
            <a:ext cx="5801784" cy="4351338"/>
          </a:xfrm>
          <a:prstGeom prst="rect">
            <a:avLst/>
          </a:prstGeom>
          <a:noFill/>
          <a:ln>
            <a:noFill/>
          </a:ln>
        </p:spPr>
      </p:pic>
      <p:pic>
        <p:nvPicPr>
          <p:cNvPr id="137" name="Google Shape;137;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8902740" y="1893193"/>
            <a:ext cx="3376247" cy="2532185"/>
          </a:xfrm>
          <a:prstGeom prst="rect">
            <a:avLst/>
          </a:prstGeom>
          <a:noFill/>
          <a:ln>
            <a:noFill/>
          </a:ln>
        </p:spPr>
      </p:pic>
      <p:pic>
        <p:nvPicPr>
          <p:cNvPr id="138" name="Google Shape;138;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4798879" y="230578"/>
            <a:ext cx="4262758" cy="45318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252046" y="365125"/>
            <a:ext cx="4542692" cy="24366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a:solidFill>
                  <a:schemeClr val="accent2"/>
                </a:solidFill>
              </a:rPr>
              <a:t>Painting - from beginners to experienced </a:t>
            </a:r>
            <a:endParaRPr/>
          </a:p>
        </p:txBody>
      </p:sp>
      <p:pic>
        <p:nvPicPr>
          <p:cNvPr id="144" name="Google Shape;14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900" y="3259749"/>
            <a:ext cx="3513350" cy="2799173"/>
          </a:xfrm>
          <a:prstGeom prst="rect">
            <a:avLst/>
          </a:prstGeom>
          <a:noFill/>
          <a:ln>
            <a:noFill/>
          </a:ln>
        </p:spPr>
      </p:pic>
      <p:pic>
        <p:nvPicPr>
          <p:cNvPr id="145" name="Google Shape;145;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024" y="251125"/>
            <a:ext cx="3943295" cy="2550697"/>
          </a:xfrm>
          <a:prstGeom prst="rect">
            <a:avLst/>
          </a:prstGeom>
          <a:noFill/>
          <a:ln>
            <a:noFill/>
          </a:ln>
        </p:spPr>
      </p:pic>
      <p:pic>
        <p:nvPicPr>
          <p:cNvPr id="146" name="Google Shape;146;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01300" y="2936325"/>
            <a:ext cx="2977769" cy="2965503"/>
          </a:xfrm>
          <a:prstGeom prst="rect">
            <a:avLst/>
          </a:prstGeom>
          <a:noFill/>
          <a:ln>
            <a:noFill/>
          </a:ln>
        </p:spPr>
      </p:pic>
      <p:sp>
        <p:nvSpPr>
          <p:cNvPr id="147" name="Google Shape;147;p6"/>
          <p:cNvSpPr txBox="1"/>
          <p:nvPr/>
        </p:nvSpPr>
        <p:spPr>
          <a:xfrm>
            <a:off x="423650" y="6183325"/>
            <a:ext cx="5694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Calibri"/>
                <a:ea typeface="Calibri"/>
                <a:cs typeface="Calibri"/>
                <a:sym typeface="Calibri"/>
              </a:rPr>
              <a:t>This participant had only worked with watercolour before. </a:t>
            </a:r>
            <a:endParaRPr sz="1400" b="0" i="0" u="none" strike="noStrike" cap="none">
              <a:solidFill>
                <a:schemeClr val="accent2"/>
              </a:solidFill>
              <a:latin typeface="Calibri"/>
              <a:ea typeface="Calibri"/>
              <a:cs typeface="Calibri"/>
              <a:sym typeface="Calibri"/>
            </a:endParaRPr>
          </a:p>
        </p:txBody>
      </p:sp>
      <p:pic>
        <p:nvPicPr>
          <p:cNvPr id="148" name="Google Shape;148;p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719119" y="2878925"/>
            <a:ext cx="3667980" cy="2965499"/>
          </a:xfrm>
          <a:prstGeom prst="rect">
            <a:avLst/>
          </a:prstGeom>
          <a:noFill/>
          <a:ln>
            <a:noFill/>
          </a:ln>
        </p:spPr>
      </p:pic>
      <p:sp>
        <p:nvSpPr>
          <p:cNvPr id="149" name="Google Shape;149;p6"/>
          <p:cNvSpPr txBox="1"/>
          <p:nvPr/>
        </p:nvSpPr>
        <p:spPr>
          <a:xfrm>
            <a:off x="7250446" y="5967775"/>
            <a:ext cx="478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400"/>
              <a:buFont typeface="Arial"/>
              <a:buNone/>
            </a:pPr>
            <a:r>
              <a:rPr lang="en-US">
                <a:solidFill>
                  <a:schemeClr val="accent2"/>
                </a:solidFill>
                <a:latin typeface="Calibri"/>
                <a:ea typeface="Calibri"/>
                <a:cs typeface="Calibri"/>
                <a:sym typeface="Calibri"/>
              </a:rPr>
              <a:t>Second attempt at painting by a client under a Home Supervision Order  who used to keep tropical fish, working with something familiar is a great way to start.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7"/>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rot="5400000">
            <a:off x="1036040" y="494374"/>
            <a:ext cx="4146000" cy="4351200"/>
          </a:xfrm>
          <a:prstGeom prst="rect">
            <a:avLst/>
          </a:prstGeom>
          <a:noFill/>
          <a:ln>
            <a:noFill/>
          </a:ln>
        </p:spPr>
      </p:pic>
      <p:sp>
        <p:nvSpPr>
          <p:cNvPr id="155" name="Google Shape;155;p7"/>
          <p:cNvSpPr txBox="1"/>
          <p:nvPr/>
        </p:nvSpPr>
        <p:spPr>
          <a:xfrm>
            <a:off x="7447975" y="5110375"/>
            <a:ext cx="4198500" cy="98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accent2"/>
              </a:buClr>
              <a:buSzPts val="4400"/>
              <a:buFont typeface="Calibri"/>
              <a:buNone/>
            </a:pPr>
            <a:r>
              <a:rPr lang="en-US" sz="2900">
                <a:solidFill>
                  <a:schemeClr val="accent2"/>
                </a:solidFill>
                <a:latin typeface="Calibri"/>
                <a:ea typeface="Calibri"/>
                <a:cs typeface="Calibri"/>
                <a:sym typeface="Calibri"/>
              </a:rPr>
              <a:t>Framing - using  recycled palettes</a:t>
            </a:r>
            <a:endParaRPr sz="100"/>
          </a:p>
        </p:txBody>
      </p:sp>
      <p:sp>
        <p:nvSpPr>
          <p:cNvPr id="156" name="Google Shape;156;p7"/>
          <p:cNvSpPr txBox="1"/>
          <p:nvPr/>
        </p:nvSpPr>
        <p:spPr>
          <a:xfrm>
            <a:off x="1059925" y="5160850"/>
            <a:ext cx="49842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accent2"/>
                </a:solidFill>
                <a:latin typeface="Calibri"/>
                <a:ea typeface="Calibri"/>
                <a:cs typeface="Calibri"/>
                <a:sym typeface="Calibri"/>
              </a:rPr>
              <a:t>Indigenous woman’s work, (currently re-incarcerated but waiting to come back to Freedom Arts)</a:t>
            </a:r>
            <a:endParaRPr sz="1700" b="0" i="0" u="none" strike="noStrike" cap="none">
              <a:solidFill>
                <a:schemeClr val="accent2"/>
              </a:solidFill>
              <a:latin typeface="Calibri"/>
              <a:ea typeface="Calibri"/>
              <a:cs typeface="Calibri"/>
              <a:sym typeface="Calibri"/>
            </a:endParaRPr>
          </a:p>
        </p:txBody>
      </p:sp>
      <p:pic>
        <p:nvPicPr>
          <p:cNvPr id="157" name="Google Shape;157;p7"/>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6044122" y="526675"/>
            <a:ext cx="5381400" cy="4583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13016</TotalTime>
  <Words>2257</Words>
  <Application>Microsoft Macintosh PowerPoint</Application>
  <PresentationFormat>Widescreen</PresentationFormat>
  <Paragraphs>178</Paragraphs>
  <Slides>36</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Century Gothic</vt:lpstr>
      <vt:lpstr>Helvetica</vt:lpstr>
      <vt:lpstr>Times New Roman</vt:lpstr>
      <vt:lpstr>Office Theme</vt:lpstr>
      <vt:lpstr>PowerPoint Presentation</vt:lpstr>
      <vt:lpstr>The Freedom Project</vt:lpstr>
      <vt:lpstr>  Overall Project Aims:  Gain an improved understanding of themselves and the world around them. Learn and practice new skills in creative thinking, creative arts and making techniques in a safe space  Gain opportunities to experience positive feelings of success and achievement leading to improved self-esteem, self-confidence and greater self-efficacy  Improve the ability to form and maintain positive relationships. Learn strategies for dealing with stress and recovery from addictive behaviours Form pathways to engagement with the broader community, lifelong learning and social programs bringing new opportunities for positive social engagement and forming new friendship groups </vt:lpstr>
      <vt:lpstr>The Art Room A safe and welcoming space</vt:lpstr>
      <vt:lpstr>Stencil Art</vt:lpstr>
      <vt:lpstr>         Pallet recycling </vt:lpstr>
      <vt:lpstr>Collage Boxes</vt:lpstr>
      <vt:lpstr>Painting - from beginners to experienced </vt:lpstr>
      <vt:lpstr>PowerPoint Presentation</vt:lpstr>
      <vt:lpstr>Collage works for Artists with Conviction Exhibition 2021</vt:lpstr>
      <vt:lpstr>Charcoal and Acrylic</vt:lpstr>
      <vt:lpstr>PowerPoint Presentation</vt:lpstr>
      <vt:lpstr>Leatherwork one participant mentoring others</vt:lpstr>
      <vt:lpstr>Leaf Printing</vt:lpstr>
      <vt:lpstr>Bethlehem House Mural</vt:lpstr>
      <vt:lpstr>Urban Smart Signal Box Project -  Pirie St New Town</vt:lpstr>
      <vt:lpstr>Paper Machier and Cardboard </vt:lpstr>
      <vt:lpstr>Woodwork with Marcus Tatton</vt:lpstr>
      <vt:lpstr>Freedom Wings - A work in progress</vt:lpstr>
      <vt:lpstr>Installed</vt:lpstr>
      <vt:lpstr>PowerPoint Presentation</vt:lpstr>
      <vt:lpstr>Fabric Printing </vt:lpstr>
      <vt:lpstr>Free to Fly  Acrylic on Canvas</vt:lpstr>
      <vt:lpstr>PowerPoint Presentation</vt:lpstr>
      <vt:lpstr>PowerPoint Presentation</vt:lpstr>
      <vt:lpstr>PowerPoint Presentation</vt:lpstr>
      <vt:lpstr>Working with wood assemblage</vt:lpstr>
      <vt:lpstr>PowerPoint Presentation</vt:lpstr>
      <vt:lpstr>PowerPoint Presentation</vt:lpstr>
      <vt:lpstr>CMD first workshop for staff for AWC  Client won award – went on to TAFE</vt:lpstr>
      <vt:lpstr>PowerPoint Presentation</vt:lpstr>
      <vt:lpstr>Client Testimonials – drawn from Anglicare evaluation</vt:lpstr>
      <vt:lpstr>PowerPoint Presentation</vt:lpstr>
      <vt:lpstr>Corrections Staff Testimonials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Freedom Project</dc:title>
  <dc:subject/>
  <dc:creator>freedom@kickstart.org.au</dc:creator>
  <cp:keywords/>
  <dc:description/>
  <cp:lastModifiedBy>freedom@kickstart.org.au</cp:lastModifiedBy>
  <cp:revision>10</cp:revision>
  <dcterms:created xsi:type="dcterms:W3CDTF">2021-11-30T00:26:41Z</dcterms:created>
  <dcterms:modified xsi:type="dcterms:W3CDTF">2023-10-17T01:07:27Z</dcterms:modified>
  <cp:category/>
</cp:coreProperties>
</file>